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notesSlides/notesSlide10.xml" ContentType="application/vnd.openxmlformats-officedocument.presentationml.notesSlide+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tags/tag28.xml" ContentType="application/vnd.openxmlformats-officedocument.presentationml.tags+xml"/>
  <Override PartName="/ppt/notesSlides/notesSlide14.xml" ContentType="application/vnd.openxmlformats-officedocument.presentationml.notesSlide+xml"/>
  <Override PartName="/ppt/tags/tag29.xml" ContentType="application/vnd.openxmlformats-officedocument.presentationml.tags+xml"/>
  <Override PartName="/ppt/notesSlides/notesSlide15.xml" ContentType="application/vnd.openxmlformats-officedocument.presentationml.notesSlide+xml"/>
  <Override PartName="/ppt/tags/tag30.xml" ContentType="application/vnd.openxmlformats-officedocument.presentationml.tags+xml"/>
  <Override PartName="/ppt/notesSlides/notesSlide16.xml" ContentType="application/vnd.openxmlformats-officedocument.presentationml.notesSlide+xml"/>
  <Override PartName="/ppt/tags/tag31.xml" ContentType="application/vnd.openxmlformats-officedocument.presentationml.tags+xml"/>
  <Override PartName="/ppt/notesSlides/notesSlide17.xml" ContentType="application/vnd.openxmlformats-officedocument.presentationml.notesSlide+xml"/>
  <Override PartName="/ppt/tags/tag32.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326" r:id="rId2"/>
    <p:sldId id="373" r:id="rId3"/>
    <p:sldId id="372" r:id="rId4"/>
    <p:sldId id="308" r:id="rId5"/>
    <p:sldId id="309" r:id="rId6"/>
    <p:sldId id="375" r:id="rId7"/>
    <p:sldId id="324" r:id="rId8"/>
    <p:sldId id="310" r:id="rId9"/>
    <p:sldId id="311" r:id="rId10"/>
    <p:sldId id="312" r:id="rId11"/>
    <p:sldId id="313" r:id="rId12"/>
    <p:sldId id="314" r:id="rId13"/>
    <p:sldId id="315" r:id="rId14"/>
    <p:sldId id="316" r:id="rId15"/>
    <p:sldId id="317" r:id="rId16"/>
    <p:sldId id="325" r:id="rId17"/>
    <p:sldId id="318" r:id="rId18"/>
    <p:sldId id="319" r:id="rId19"/>
    <p:sldId id="320" r:id="rId20"/>
    <p:sldId id="376" r:id="rId21"/>
    <p:sldId id="278"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61">
          <p15:clr>
            <a:srgbClr val="A4A3A4"/>
          </p15:clr>
        </p15:guide>
        <p15:guide id="2" pos="3840">
          <p15:clr>
            <a:srgbClr val="A4A3A4"/>
          </p15:clr>
        </p15:guide>
        <p15:guide id="3" pos="3900">
          <p15:clr>
            <a:srgbClr val="A4A3A4"/>
          </p15:clr>
        </p15:guide>
        <p15:guide id="4" orient="horz" pos="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0F5"/>
    <a:srgbClr val="9DD2EA"/>
    <a:srgbClr val="1F4E79"/>
    <a:srgbClr val="0F73EE"/>
    <a:srgbClr val="E3C9F7"/>
    <a:srgbClr val="6E0876"/>
    <a:srgbClr val="731AB6"/>
    <a:srgbClr val="740A47"/>
    <a:srgbClr val="720C4E"/>
    <a:srgbClr val="700E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96" autoAdjust="0"/>
    <p:restoredTop sz="77608" autoAdjust="0"/>
  </p:normalViewPr>
  <p:slideViewPr>
    <p:cSldViewPr snapToGrid="0" showGuides="1">
      <p:cViewPr varScale="1">
        <p:scale>
          <a:sx n="80" d="100"/>
          <a:sy n="80" d="100"/>
        </p:scale>
        <p:origin x="648" y="72"/>
      </p:cViewPr>
      <p:guideLst>
        <p:guide orient="horz" pos="3861"/>
        <p:guide pos="3840"/>
        <p:guide pos="3900"/>
        <p:guide orient="horz" pos="2096"/>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13D94-3B84-4F7C-A457-BAB026D08DB2}" type="datetimeFigureOut">
              <a:rPr lang="zh-CN" altLang="en-US" smtClean="0"/>
              <a:t>2020/3/10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4C284-C97B-4A78-9B6C-3354FD79A640}" type="slidenum">
              <a:rPr lang="zh-CN" altLang="en-US" smtClean="0"/>
              <a:t>‹#›</a:t>
            </a:fld>
            <a:endParaRPr lang="zh-CN" altLang="en-US"/>
          </a:p>
        </p:txBody>
      </p:sp>
    </p:spTree>
    <p:extLst>
      <p:ext uri="{BB962C8B-B14F-4D97-AF65-F5344CB8AC3E}">
        <p14:creationId xmlns:p14="http://schemas.microsoft.com/office/powerpoint/2010/main" val="2511674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a:t>
            </a:fld>
            <a:endParaRPr lang="zh-CN" altLang="en-US"/>
          </a:p>
        </p:txBody>
      </p:sp>
    </p:spTree>
    <p:extLst>
      <p:ext uri="{BB962C8B-B14F-4D97-AF65-F5344CB8AC3E}">
        <p14:creationId xmlns:p14="http://schemas.microsoft.com/office/powerpoint/2010/main" val="3566444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11</a:t>
            </a:fld>
            <a:endParaRPr lang="zh-CN" altLang="en-US"/>
          </a:p>
        </p:txBody>
      </p:sp>
    </p:spTree>
    <p:extLst>
      <p:ext uri="{BB962C8B-B14F-4D97-AF65-F5344CB8AC3E}">
        <p14:creationId xmlns:p14="http://schemas.microsoft.com/office/powerpoint/2010/main" val="4198684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12</a:t>
            </a:fld>
            <a:endParaRPr lang="zh-CN" altLang="en-US"/>
          </a:p>
        </p:txBody>
      </p:sp>
    </p:spTree>
    <p:extLst>
      <p:ext uri="{BB962C8B-B14F-4D97-AF65-F5344CB8AC3E}">
        <p14:creationId xmlns:p14="http://schemas.microsoft.com/office/powerpoint/2010/main" val="102050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dirty="0">
                <a:latin typeface="宋体" panose="02010600030101010101" pitchFamily="2" charset="-122"/>
              </a:rPr>
              <a:t>客观评价还无法达到主观评价的效果，正如计算机智能还无法代替人脑一样，主观评价包含了人对语音的全部感受，它既与工程技术学科有关，又与人的生理学、心理学、认知学等学科有关。因此客观评价的研究不能完全代替主观评价，在进行语音质量评价时，两者应该结合起来使用。</a:t>
            </a:r>
            <a:r>
              <a:rPr lang="zh-CN" altLang="en-US" dirty="0"/>
              <a:t> </a:t>
            </a:r>
          </a:p>
        </p:txBody>
      </p:sp>
      <p:sp>
        <p:nvSpPr>
          <p:cNvPr id="4" name="灯片编号占位符 3"/>
          <p:cNvSpPr>
            <a:spLocks noGrp="1"/>
          </p:cNvSpPr>
          <p:nvPr>
            <p:ph type="sldNum" sz="quarter" idx="5"/>
          </p:nvPr>
        </p:nvSpPr>
        <p:spPr/>
        <p:txBody>
          <a:bodyPr/>
          <a:lstStyle/>
          <a:p>
            <a:fld id="{F804C284-C97B-4A78-9B6C-3354FD79A640}" type="slidenum">
              <a:rPr lang="zh-CN" altLang="en-US" smtClean="0"/>
              <a:t>13</a:t>
            </a:fld>
            <a:endParaRPr lang="zh-CN" altLang="en-US"/>
          </a:p>
        </p:txBody>
      </p:sp>
    </p:spTree>
    <p:extLst>
      <p:ext uri="{BB962C8B-B14F-4D97-AF65-F5344CB8AC3E}">
        <p14:creationId xmlns:p14="http://schemas.microsoft.com/office/powerpoint/2010/main" val="1574035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14</a:t>
            </a:fld>
            <a:endParaRPr lang="zh-CN" altLang="en-US"/>
          </a:p>
        </p:txBody>
      </p:sp>
    </p:spTree>
    <p:extLst>
      <p:ext uri="{BB962C8B-B14F-4D97-AF65-F5344CB8AC3E}">
        <p14:creationId xmlns:p14="http://schemas.microsoft.com/office/powerpoint/2010/main" val="1656312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15</a:t>
            </a:fld>
            <a:endParaRPr lang="zh-CN" altLang="en-US"/>
          </a:p>
        </p:txBody>
      </p:sp>
    </p:spTree>
    <p:extLst>
      <p:ext uri="{BB962C8B-B14F-4D97-AF65-F5344CB8AC3E}">
        <p14:creationId xmlns:p14="http://schemas.microsoft.com/office/powerpoint/2010/main" val="51085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16</a:t>
            </a:fld>
            <a:endParaRPr lang="zh-CN" altLang="en-US"/>
          </a:p>
        </p:txBody>
      </p:sp>
    </p:spTree>
    <p:extLst>
      <p:ext uri="{BB962C8B-B14F-4D97-AF65-F5344CB8AC3E}">
        <p14:creationId xmlns:p14="http://schemas.microsoft.com/office/powerpoint/2010/main" val="3029305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17</a:t>
            </a:fld>
            <a:endParaRPr lang="zh-CN" altLang="en-US"/>
          </a:p>
        </p:txBody>
      </p:sp>
    </p:spTree>
    <p:extLst>
      <p:ext uri="{BB962C8B-B14F-4D97-AF65-F5344CB8AC3E}">
        <p14:creationId xmlns:p14="http://schemas.microsoft.com/office/powerpoint/2010/main" val="122634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18</a:t>
            </a:fld>
            <a:endParaRPr lang="zh-CN" altLang="en-US"/>
          </a:p>
        </p:txBody>
      </p:sp>
    </p:spTree>
    <p:extLst>
      <p:ext uri="{BB962C8B-B14F-4D97-AF65-F5344CB8AC3E}">
        <p14:creationId xmlns:p14="http://schemas.microsoft.com/office/powerpoint/2010/main" val="1221542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19</a:t>
            </a:fld>
            <a:endParaRPr lang="zh-CN" altLang="en-US"/>
          </a:p>
        </p:txBody>
      </p:sp>
    </p:spTree>
    <p:extLst>
      <p:ext uri="{BB962C8B-B14F-4D97-AF65-F5344CB8AC3E}">
        <p14:creationId xmlns:p14="http://schemas.microsoft.com/office/powerpoint/2010/main" val="1909259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2</a:t>
            </a:fld>
            <a:endParaRPr lang="zh-CN" altLang="en-US"/>
          </a:p>
        </p:txBody>
      </p:sp>
    </p:spTree>
    <p:extLst>
      <p:ext uri="{BB962C8B-B14F-4D97-AF65-F5344CB8AC3E}">
        <p14:creationId xmlns:p14="http://schemas.microsoft.com/office/powerpoint/2010/main" val="4276879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3</a:t>
            </a:fld>
            <a:endParaRPr lang="zh-CN" altLang="en-US"/>
          </a:p>
        </p:txBody>
      </p:sp>
    </p:spTree>
    <p:extLst>
      <p:ext uri="{BB962C8B-B14F-4D97-AF65-F5344CB8AC3E}">
        <p14:creationId xmlns:p14="http://schemas.microsoft.com/office/powerpoint/2010/main" val="297509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4</a:t>
            </a:fld>
            <a:endParaRPr lang="zh-CN" altLang="en-US"/>
          </a:p>
        </p:txBody>
      </p:sp>
    </p:spTree>
    <p:extLst>
      <p:ext uri="{BB962C8B-B14F-4D97-AF65-F5344CB8AC3E}">
        <p14:creationId xmlns:p14="http://schemas.microsoft.com/office/powerpoint/2010/main" val="2047673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5</a:t>
            </a:fld>
            <a:endParaRPr lang="zh-CN" altLang="en-US"/>
          </a:p>
        </p:txBody>
      </p:sp>
    </p:spTree>
    <p:extLst>
      <p:ext uri="{BB962C8B-B14F-4D97-AF65-F5344CB8AC3E}">
        <p14:creationId xmlns:p14="http://schemas.microsoft.com/office/powerpoint/2010/main" val="2644276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7</a:t>
            </a:fld>
            <a:endParaRPr lang="zh-CN" altLang="en-US"/>
          </a:p>
        </p:txBody>
      </p:sp>
    </p:spTree>
    <p:extLst>
      <p:ext uri="{BB962C8B-B14F-4D97-AF65-F5344CB8AC3E}">
        <p14:creationId xmlns:p14="http://schemas.microsoft.com/office/powerpoint/2010/main" val="2673275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8</a:t>
            </a:fld>
            <a:endParaRPr lang="zh-CN" altLang="en-US"/>
          </a:p>
        </p:txBody>
      </p:sp>
    </p:spTree>
    <p:extLst>
      <p:ext uri="{BB962C8B-B14F-4D97-AF65-F5344CB8AC3E}">
        <p14:creationId xmlns:p14="http://schemas.microsoft.com/office/powerpoint/2010/main" val="3450088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9</a:t>
            </a:fld>
            <a:endParaRPr lang="zh-CN" altLang="en-US"/>
          </a:p>
        </p:txBody>
      </p:sp>
    </p:spTree>
    <p:extLst>
      <p:ext uri="{BB962C8B-B14F-4D97-AF65-F5344CB8AC3E}">
        <p14:creationId xmlns:p14="http://schemas.microsoft.com/office/powerpoint/2010/main" val="38446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10</a:t>
            </a:fld>
            <a:endParaRPr lang="zh-CN" altLang="en-US"/>
          </a:p>
        </p:txBody>
      </p:sp>
    </p:spTree>
    <p:extLst>
      <p:ext uri="{BB962C8B-B14F-4D97-AF65-F5344CB8AC3E}">
        <p14:creationId xmlns:p14="http://schemas.microsoft.com/office/powerpoint/2010/main" val="21628722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2020/3/10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2020/3/10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2020/3/10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2020/3/10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2020/3/10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2020/3/10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2020/3/10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2020/3/10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2020/3/10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19.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slideLayout" Target="../slideLayouts/slideLayout2.xml"/><Relationship Id="rId7" Type="http://schemas.openxmlformats.org/officeDocument/2006/relationships/oleObject" Target="../embeddings/oleObject2.bin"/><Relationship Id="rId12" Type="http://schemas.openxmlformats.org/officeDocument/2006/relationships/image" Target="../media/image10.wmf"/><Relationship Id="rId2" Type="http://schemas.openxmlformats.org/officeDocument/2006/relationships/tags" Target="../tags/tag32.xml"/><Relationship Id="rId1" Type="http://schemas.openxmlformats.org/officeDocument/2006/relationships/vmlDrawing" Target="../drawings/vmlDrawing1.vml"/><Relationship Id="rId6" Type="http://schemas.openxmlformats.org/officeDocument/2006/relationships/image" Target="../media/image7.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9.wmf"/><Relationship Id="rId4" Type="http://schemas.openxmlformats.org/officeDocument/2006/relationships/notesSlide" Target="../notesSlides/notesSlide18.xml"/><Relationship Id="rId9"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image" Target="../media/image5.tmp"/><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7"/>
          <p:cNvSpPr txBox="1"/>
          <p:nvPr/>
        </p:nvSpPr>
        <p:spPr>
          <a:xfrm>
            <a:off x="1325880" y="3390900"/>
            <a:ext cx="4124325" cy="748030"/>
          </a:xfrm>
          <a:prstGeom prst="rect">
            <a:avLst/>
          </a:prstGeom>
          <a:noFill/>
        </p:spPr>
        <p:txBody>
          <a:bodyPr wrap="square">
            <a:spAutoFit/>
          </a:bodyPr>
          <a:lstStyle/>
          <a:p>
            <a:pPr marR="0" algn="ctr" defTabSz="1217930" fontAlgn="auto">
              <a:buClrTx/>
              <a:buSzTx/>
              <a:buFont typeface="Arial" panose="020B0604020202020204" pitchFamily="34" charset="0"/>
              <a:defRPr/>
            </a:pPr>
            <a:r>
              <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第</a:t>
            </a:r>
            <a:r>
              <a:rPr kumimoji="0" lang="en-US" altLang="zh-CN"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2</a:t>
            </a:r>
            <a:r>
              <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章 基础知识</a:t>
            </a:r>
            <a:endParaRPr kumimoji="0" lang="en-US" altLang="zh-CN"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endParaRPr>
          </a:p>
        </p:txBody>
      </p:sp>
      <p:grpSp>
        <p:nvGrpSpPr>
          <p:cNvPr id="20" name="组合 19"/>
          <p:cNvGrpSpPr/>
          <p:nvPr/>
        </p:nvGrpSpPr>
        <p:grpSpPr>
          <a:xfrm>
            <a:off x="2576451" y="1645590"/>
            <a:ext cx="1622688" cy="1622688"/>
            <a:chOff x="882649" y="2219325"/>
            <a:chExt cx="2070101" cy="2070101"/>
          </a:xfrm>
        </p:grpSpPr>
        <p:sp>
          <p:nvSpPr>
            <p:cNvPr id="21" name="椭圆 20"/>
            <p:cNvSpPr/>
            <p:nvPr/>
          </p:nvSpPr>
          <p:spPr>
            <a:xfrm>
              <a:off x="1019174" y="2355850"/>
              <a:ext cx="1797050" cy="1797050"/>
            </a:xfrm>
            <a:prstGeom prst="ellipse">
              <a:avLst/>
            </a:prstGeom>
            <a:noFill/>
            <a:ln>
              <a:solidFill>
                <a:srgbClr val="0F73E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accent5">
                      <a:lumMod val="50000"/>
                    </a:schemeClr>
                  </a:solidFill>
                  <a:effectLst/>
                  <a:latin typeface="+mj-lt"/>
                  <a:ea typeface="微软雅黑 Light" panose="020B0502040204020203" pitchFamily="34" charset="-122"/>
                  <a:cs typeface="+mn-ea"/>
                  <a:sym typeface="+mn-lt"/>
                </a:rPr>
                <a:t>02</a:t>
              </a:r>
              <a:endParaRPr lang="en-US" sz="4000" b="1" dirty="0">
                <a:solidFill>
                  <a:schemeClr val="accent5">
                    <a:lumMod val="50000"/>
                  </a:schemeClr>
                </a:solidFill>
                <a:effectLst/>
                <a:latin typeface="+mj-lt"/>
                <a:cs typeface="+mn-ea"/>
                <a:sym typeface="+mn-lt"/>
              </a:endParaRPr>
            </a:p>
          </p:txBody>
        </p:sp>
        <p:sp>
          <p:nvSpPr>
            <p:cNvPr id="22" name="空心弧 21"/>
            <p:cNvSpPr/>
            <p:nvPr/>
          </p:nvSpPr>
          <p:spPr>
            <a:xfrm rot="7613872">
              <a:off x="882649" y="2219325"/>
              <a:ext cx="2070101" cy="2070101"/>
            </a:xfrm>
            <a:prstGeom prst="blockArc">
              <a:avLst>
                <a:gd name="adj1" fmla="val 10800000"/>
                <a:gd name="adj2" fmla="val 3959450"/>
                <a:gd name="adj3" fmla="val 6684"/>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grpSp>
      <p:grpSp>
        <p:nvGrpSpPr>
          <p:cNvPr id="38" name="组合 37"/>
          <p:cNvGrpSpPr/>
          <p:nvPr/>
        </p:nvGrpSpPr>
        <p:grpSpPr>
          <a:xfrm>
            <a:off x="5562189" y="1170848"/>
            <a:ext cx="4963698" cy="617070"/>
            <a:chOff x="5493750" y="892151"/>
            <a:chExt cx="4963698" cy="617070"/>
          </a:xfrm>
        </p:grpSpPr>
        <p:sp>
          <p:nvSpPr>
            <p:cNvPr id="23" name="矩形: 圆角 22"/>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12"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37" name="矩形: 圆角 36"/>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85000"/>
                      <a:lumOff val="15000"/>
                    </a:schemeClr>
                  </a:solidFill>
                  <a:ea typeface="+mj-ea"/>
                  <a:cs typeface="+mn-ea"/>
                  <a:sym typeface="+mn-lt"/>
                </a:rPr>
                <a:t>人类听觉特点</a:t>
              </a:r>
            </a:p>
          </p:txBody>
        </p:sp>
      </p:grpSp>
      <p:grpSp>
        <p:nvGrpSpPr>
          <p:cNvPr id="67" name="组合 66"/>
          <p:cNvGrpSpPr/>
          <p:nvPr/>
        </p:nvGrpSpPr>
        <p:grpSpPr>
          <a:xfrm>
            <a:off x="5562189" y="2345391"/>
            <a:ext cx="4963698" cy="617070"/>
            <a:chOff x="5493750" y="892151"/>
            <a:chExt cx="4963698" cy="617070"/>
          </a:xfrm>
        </p:grpSpPr>
        <p:sp>
          <p:nvSpPr>
            <p:cNvPr id="68" name="矩形: 圆角 67"/>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69"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0" name="矩形: 圆角 69"/>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85000"/>
                      <a:lumOff val="15000"/>
                    </a:schemeClr>
                  </a:solidFill>
                  <a:ea typeface="+mj-ea"/>
                  <a:cs typeface="+mn-ea"/>
                  <a:sym typeface="+mn-lt"/>
                </a:rPr>
                <a:t>语音信号处理基础</a:t>
              </a:r>
            </a:p>
          </p:txBody>
        </p:sp>
      </p:grpSp>
      <p:grpSp>
        <p:nvGrpSpPr>
          <p:cNvPr id="71" name="组合 70"/>
          <p:cNvGrpSpPr/>
          <p:nvPr/>
        </p:nvGrpSpPr>
        <p:grpSpPr>
          <a:xfrm>
            <a:off x="5562189" y="3521596"/>
            <a:ext cx="4963698" cy="617070"/>
            <a:chOff x="5493750" y="892151"/>
            <a:chExt cx="4963698" cy="617070"/>
          </a:xfrm>
        </p:grpSpPr>
        <p:sp>
          <p:nvSpPr>
            <p:cNvPr id="72" name="矩形: 圆角 71"/>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73"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4" name="矩形: 圆角 73"/>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85000"/>
                      <a:lumOff val="15000"/>
                    </a:schemeClr>
                  </a:solidFill>
                  <a:ea typeface="+mj-ea"/>
                  <a:cs typeface="+mn-ea"/>
                  <a:sym typeface="+mn-lt"/>
                </a:rPr>
                <a:t>人类视觉特点</a:t>
              </a:r>
            </a:p>
          </p:txBody>
        </p:sp>
      </p:grpSp>
      <p:grpSp>
        <p:nvGrpSpPr>
          <p:cNvPr id="75" name="组合 74"/>
          <p:cNvGrpSpPr/>
          <p:nvPr/>
        </p:nvGrpSpPr>
        <p:grpSpPr>
          <a:xfrm>
            <a:off x="5562189" y="4697801"/>
            <a:ext cx="4963698" cy="617070"/>
            <a:chOff x="5493750" y="892151"/>
            <a:chExt cx="4963698" cy="617070"/>
          </a:xfrm>
        </p:grpSpPr>
        <p:sp>
          <p:nvSpPr>
            <p:cNvPr id="76" name="矩形: 圆角 75"/>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77"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8" name="矩形: 圆角 77"/>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85000"/>
                      <a:lumOff val="15000"/>
                    </a:schemeClr>
                  </a:solidFill>
                  <a:ea typeface="+mj-ea"/>
                  <a:cs typeface="+mn-ea"/>
                  <a:sym typeface="+mn-lt"/>
                </a:rPr>
                <a:t>图像信号处理基础</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750" fill="hold"/>
                                        <p:tgtEl>
                                          <p:spTgt spid="20"/>
                                        </p:tgtEl>
                                        <p:attrNameLst>
                                          <p:attrName>ppt_w</p:attrName>
                                        </p:attrNameLst>
                                      </p:cBhvr>
                                      <p:tavLst>
                                        <p:tav tm="0">
                                          <p:val>
                                            <p:fltVal val="0"/>
                                          </p:val>
                                        </p:tav>
                                        <p:tav tm="100000">
                                          <p:val>
                                            <p:strVal val="#ppt_w"/>
                                          </p:val>
                                        </p:tav>
                                      </p:tavLst>
                                    </p:anim>
                                    <p:anim calcmode="lin" valueType="num">
                                      <p:cBhvr>
                                        <p:cTn id="8" dur="750" fill="hold"/>
                                        <p:tgtEl>
                                          <p:spTgt spid="20"/>
                                        </p:tgtEl>
                                        <p:attrNameLst>
                                          <p:attrName>ppt_h</p:attrName>
                                        </p:attrNameLst>
                                      </p:cBhvr>
                                      <p:tavLst>
                                        <p:tav tm="0">
                                          <p:val>
                                            <p:fltVal val="0"/>
                                          </p:val>
                                        </p:tav>
                                        <p:tav tm="100000">
                                          <p:val>
                                            <p:strVal val="#ppt_h"/>
                                          </p:val>
                                        </p:tav>
                                      </p:tavLst>
                                    </p:anim>
                                    <p:animEffect transition="in" filter="fade">
                                      <p:cBhvr>
                                        <p:cTn id="9" dur="750"/>
                                        <p:tgtEl>
                                          <p:spTgt spid="20"/>
                                        </p:tgtEl>
                                      </p:cBhvr>
                                    </p:animEffect>
                                  </p:childTnLst>
                                </p:cTn>
                              </p:par>
                              <p:par>
                                <p:cTn id="10" presetID="22" presetClass="entr" presetSubtype="8" fill="hold" grpId="0" nodeType="withEffect">
                                  <p:stCondLst>
                                    <p:cond delay="30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17" presetClass="entr" presetSubtype="8"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ppt_x</p:attrName>
                                        </p:attrNameLst>
                                      </p:cBhvr>
                                      <p:tavLst>
                                        <p:tav tm="0">
                                          <p:val>
                                            <p:strVal val="#ppt_x-#ppt_w/2"/>
                                          </p:val>
                                        </p:tav>
                                        <p:tav tm="100000">
                                          <p:val>
                                            <p:strVal val="#ppt_x"/>
                                          </p:val>
                                        </p:tav>
                                      </p:tavLst>
                                    </p:anim>
                                    <p:anim calcmode="lin" valueType="num">
                                      <p:cBhvr>
                                        <p:cTn id="17" dur="500" fill="hold"/>
                                        <p:tgtEl>
                                          <p:spTgt spid="38"/>
                                        </p:tgtEl>
                                        <p:attrNameLst>
                                          <p:attrName>ppt_y</p:attrName>
                                        </p:attrNameLst>
                                      </p:cBhvr>
                                      <p:tavLst>
                                        <p:tav tm="0">
                                          <p:val>
                                            <p:strVal val="#ppt_y"/>
                                          </p:val>
                                        </p:tav>
                                        <p:tav tm="100000">
                                          <p:val>
                                            <p:strVal val="#ppt_y"/>
                                          </p:val>
                                        </p:tav>
                                      </p:tavLst>
                                    </p:anim>
                                    <p:anim calcmode="lin" valueType="num">
                                      <p:cBhvr>
                                        <p:cTn id="18" dur="500" fill="hold"/>
                                        <p:tgtEl>
                                          <p:spTgt spid="38"/>
                                        </p:tgtEl>
                                        <p:attrNameLst>
                                          <p:attrName>ppt_w</p:attrName>
                                        </p:attrNameLst>
                                      </p:cBhvr>
                                      <p:tavLst>
                                        <p:tav tm="0">
                                          <p:val>
                                            <p:fltVal val="0"/>
                                          </p:val>
                                        </p:tav>
                                        <p:tav tm="100000">
                                          <p:val>
                                            <p:strVal val="#ppt_w"/>
                                          </p:val>
                                        </p:tav>
                                      </p:tavLst>
                                    </p:anim>
                                    <p:anim calcmode="lin" valueType="num">
                                      <p:cBhvr>
                                        <p:cTn id="19" dur="500" fill="hold"/>
                                        <p:tgtEl>
                                          <p:spTgt spid="38"/>
                                        </p:tgtEl>
                                        <p:attrNameLst>
                                          <p:attrName>ppt_h</p:attrName>
                                        </p:attrNameLst>
                                      </p:cBhvr>
                                      <p:tavLst>
                                        <p:tav tm="0">
                                          <p:val>
                                            <p:strVal val="#ppt_h"/>
                                          </p:val>
                                        </p:tav>
                                        <p:tav tm="100000">
                                          <p:val>
                                            <p:strVal val="#ppt_h"/>
                                          </p:val>
                                        </p:tav>
                                      </p:tavLst>
                                    </p:anim>
                                  </p:childTnLst>
                                </p:cTn>
                              </p:par>
                            </p:childTnLst>
                          </p:cTn>
                        </p:par>
                        <p:par>
                          <p:cTn id="20" fill="hold">
                            <p:stCondLst>
                              <p:cond delay="1500"/>
                            </p:stCondLst>
                            <p:childTnLst>
                              <p:par>
                                <p:cTn id="21" presetID="17" presetClass="entr" presetSubtype="8" fill="hold" nodeType="after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p:cTn id="23" dur="500" fill="hold"/>
                                        <p:tgtEl>
                                          <p:spTgt spid="67"/>
                                        </p:tgtEl>
                                        <p:attrNameLst>
                                          <p:attrName>ppt_x</p:attrName>
                                        </p:attrNameLst>
                                      </p:cBhvr>
                                      <p:tavLst>
                                        <p:tav tm="0">
                                          <p:val>
                                            <p:strVal val="#ppt_x-#ppt_w/2"/>
                                          </p:val>
                                        </p:tav>
                                        <p:tav tm="100000">
                                          <p:val>
                                            <p:strVal val="#ppt_x"/>
                                          </p:val>
                                        </p:tav>
                                      </p:tavLst>
                                    </p:anim>
                                    <p:anim calcmode="lin" valueType="num">
                                      <p:cBhvr>
                                        <p:cTn id="24" dur="500" fill="hold"/>
                                        <p:tgtEl>
                                          <p:spTgt spid="67"/>
                                        </p:tgtEl>
                                        <p:attrNameLst>
                                          <p:attrName>ppt_y</p:attrName>
                                        </p:attrNameLst>
                                      </p:cBhvr>
                                      <p:tavLst>
                                        <p:tav tm="0">
                                          <p:val>
                                            <p:strVal val="#ppt_y"/>
                                          </p:val>
                                        </p:tav>
                                        <p:tav tm="100000">
                                          <p:val>
                                            <p:strVal val="#ppt_y"/>
                                          </p:val>
                                        </p:tav>
                                      </p:tavLst>
                                    </p:anim>
                                    <p:anim calcmode="lin" valueType="num">
                                      <p:cBhvr>
                                        <p:cTn id="25" dur="500" fill="hold"/>
                                        <p:tgtEl>
                                          <p:spTgt spid="67"/>
                                        </p:tgtEl>
                                        <p:attrNameLst>
                                          <p:attrName>ppt_w</p:attrName>
                                        </p:attrNameLst>
                                      </p:cBhvr>
                                      <p:tavLst>
                                        <p:tav tm="0">
                                          <p:val>
                                            <p:fltVal val="0"/>
                                          </p:val>
                                        </p:tav>
                                        <p:tav tm="100000">
                                          <p:val>
                                            <p:strVal val="#ppt_w"/>
                                          </p:val>
                                        </p:tav>
                                      </p:tavLst>
                                    </p:anim>
                                    <p:anim calcmode="lin" valueType="num">
                                      <p:cBhvr>
                                        <p:cTn id="26" dur="500" fill="hold"/>
                                        <p:tgtEl>
                                          <p:spTgt spid="67"/>
                                        </p:tgtEl>
                                        <p:attrNameLst>
                                          <p:attrName>ppt_h</p:attrName>
                                        </p:attrNameLst>
                                      </p:cBhvr>
                                      <p:tavLst>
                                        <p:tav tm="0">
                                          <p:val>
                                            <p:strVal val="#ppt_h"/>
                                          </p:val>
                                        </p:tav>
                                        <p:tav tm="100000">
                                          <p:val>
                                            <p:strVal val="#ppt_h"/>
                                          </p:val>
                                        </p:tav>
                                      </p:tavLst>
                                    </p:anim>
                                  </p:childTnLst>
                                </p:cTn>
                              </p:par>
                            </p:childTnLst>
                          </p:cTn>
                        </p:par>
                        <p:par>
                          <p:cTn id="27" fill="hold">
                            <p:stCondLst>
                              <p:cond delay="2000"/>
                            </p:stCondLst>
                            <p:childTnLst>
                              <p:par>
                                <p:cTn id="28" presetID="17" presetClass="entr" presetSubtype="8"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p:cTn id="30" dur="500" fill="hold"/>
                                        <p:tgtEl>
                                          <p:spTgt spid="71"/>
                                        </p:tgtEl>
                                        <p:attrNameLst>
                                          <p:attrName>ppt_x</p:attrName>
                                        </p:attrNameLst>
                                      </p:cBhvr>
                                      <p:tavLst>
                                        <p:tav tm="0">
                                          <p:val>
                                            <p:strVal val="#ppt_x-#ppt_w/2"/>
                                          </p:val>
                                        </p:tav>
                                        <p:tav tm="100000">
                                          <p:val>
                                            <p:strVal val="#ppt_x"/>
                                          </p:val>
                                        </p:tav>
                                      </p:tavLst>
                                    </p:anim>
                                    <p:anim calcmode="lin" valueType="num">
                                      <p:cBhvr>
                                        <p:cTn id="31" dur="500" fill="hold"/>
                                        <p:tgtEl>
                                          <p:spTgt spid="71"/>
                                        </p:tgtEl>
                                        <p:attrNameLst>
                                          <p:attrName>ppt_y</p:attrName>
                                        </p:attrNameLst>
                                      </p:cBhvr>
                                      <p:tavLst>
                                        <p:tav tm="0">
                                          <p:val>
                                            <p:strVal val="#ppt_y"/>
                                          </p:val>
                                        </p:tav>
                                        <p:tav tm="100000">
                                          <p:val>
                                            <p:strVal val="#ppt_y"/>
                                          </p:val>
                                        </p:tav>
                                      </p:tavLst>
                                    </p:anim>
                                    <p:anim calcmode="lin" valueType="num">
                                      <p:cBhvr>
                                        <p:cTn id="32" dur="500" fill="hold"/>
                                        <p:tgtEl>
                                          <p:spTgt spid="71"/>
                                        </p:tgtEl>
                                        <p:attrNameLst>
                                          <p:attrName>ppt_w</p:attrName>
                                        </p:attrNameLst>
                                      </p:cBhvr>
                                      <p:tavLst>
                                        <p:tav tm="0">
                                          <p:val>
                                            <p:fltVal val="0"/>
                                          </p:val>
                                        </p:tav>
                                        <p:tav tm="100000">
                                          <p:val>
                                            <p:strVal val="#ppt_w"/>
                                          </p:val>
                                        </p:tav>
                                      </p:tavLst>
                                    </p:anim>
                                    <p:anim calcmode="lin" valueType="num">
                                      <p:cBhvr>
                                        <p:cTn id="33" dur="500" fill="hold"/>
                                        <p:tgtEl>
                                          <p:spTgt spid="71"/>
                                        </p:tgtEl>
                                        <p:attrNameLst>
                                          <p:attrName>ppt_h</p:attrName>
                                        </p:attrNameLst>
                                      </p:cBhvr>
                                      <p:tavLst>
                                        <p:tav tm="0">
                                          <p:val>
                                            <p:strVal val="#ppt_h"/>
                                          </p:val>
                                        </p:tav>
                                        <p:tav tm="100000">
                                          <p:val>
                                            <p:strVal val="#ppt_h"/>
                                          </p:val>
                                        </p:tav>
                                      </p:tavLst>
                                    </p:anim>
                                  </p:childTnLst>
                                </p:cTn>
                              </p:par>
                            </p:childTnLst>
                          </p:cTn>
                        </p:par>
                        <p:par>
                          <p:cTn id="34" fill="hold">
                            <p:stCondLst>
                              <p:cond delay="2500"/>
                            </p:stCondLst>
                            <p:childTnLst>
                              <p:par>
                                <p:cTn id="35" presetID="17" presetClass="entr" presetSubtype="8" fill="hold" nodeType="after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p:cTn id="37" dur="500" fill="hold"/>
                                        <p:tgtEl>
                                          <p:spTgt spid="75"/>
                                        </p:tgtEl>
                                        <p:attrNameLst>
                                          <p:attrName>ppt_x</p:attrName>
                                        </p:attrNameLst>
                                      </p:cBhvr>
                                      <p:tavLst>
                                        <p:tav tm="0">
                                          <p:val>
                                            <p:strVal val="#ppt_x-#ppt_w/2"/>
                                          </p:val>
                                        </p:tav>
                                        <p:tav tm="100000">
                                          <p:val>
                                            <p:strVal val="#ppt_x"/>
                                          </p:val>
                                        </p:tav>
                                      </p:tavLst>
                                    </p:anim>
                                    <p:anim calcmode="lin" valueType="num">
                                      <p:cBhvr>
                                        <p:cTn id="38" dur="500" fill="hold"/>
                                        <p:tgtEl>
                                          <p:spTgt spid="75"/>
                                        </p:tgtEl>
                                        <p:attrNameLst>
                                          <p:attrName>ppt_y</p:attrName>
                                        </p:attrNameLst>
                                      </p:cBhvr>
                                      <p:tavLst>
                                        <p:tav tm="0">
                                          <p:val>
                                            <p:strVal val="#ppt_y"/>
                                          </p:val>
                                        </p:tav>
                                        <p:tav tm="100000">
                                          <p:val>
                                            <p:strVal val="#ppt_y"/>
                                          </p:val>
                                        </p:tav>
                                      </p:tavLst>
                                    </p:anim>
                                    <p:anim calcmode="lin" valueType="num">
                                      <p:cBhvr>
                                        <p:cTn id="39" dur="500" fill="hold"/>
                                        <p:tgtEl>
                                          <p:spTgt spid="75"/>
                                        </p:tgtEl>
                                        <p:attrNameLst>
                                          <p:attrName>ppt_w</p:attrName>
                                        </p:attrNameLst>
                                      </p:cBhvr>
                                      <p:tavLst>
                                        <p:tav tm="0">
                                          <p:val>
                                            <p:fltVal val="0"/>
                                          </p:val>
                                        </p:tav>
                                        <p:tav tm="100000">
                                          <p:val>
                                            <p:strVal val="#ppt_w"/>
                                          </p:val>
                                        </p:tav>
                                      </p:tavLst>
                                    </p:anim>
                                    <p:anim calcmode="lin" valueType="num">
                                      <p:cBhvr>
                                        <p:cTn id="40" dur="500" fill="hold"/>
                                        <p:tgtEl>
                                          <p:spTgt spid="7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3973752" y="339523"/>
            <a:ext cx="4204859" cy="1109044"/>
            <a:chOff x="3279913" y="488294"/>
            <a:chExt cx="4204859" cy="1109044"/>
          </a:xfrm>
        </p:grpSpPr>
        <p:grpSp>
          <p:nvGrpSpPr>
            <p:cNvPr id="14" name="组合 13"/>
            <p:cNvGrpSpPr/>
            <p:nvPr/>
          </p:nvGrpSpPr>
          <p:grpSpPr>
            <a:xfrm>
              <a:off x="3279913" y="909457"/>
              <a:ext cx="4204859" cy="687881"/>
              <a:chOff x="3279913" y="909457"/>
              <a:chExt cx="4204859" cy="687881"/>
            </a:xfrm>
          </p:grpSpPr>
          <p:sp>
            <p:nvSpPr>
              <p:cNvPr id="10" name="矩形: 圆角 9"/>
              <p:cNvSpPr/>
              <p:nvPr/>
            </p:nvSpPr>
            <p:spPr>
              <a:xfrm>
                <a:off x="3279913" y="909457"/>
                <a:ext cx="4204859"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j-lt"/>
                  <a:ea typeface="微软雅黑 Light" panose="020B0502040204020203" pitchFamily="34" charset="-122"/>
                  <a:cs typeface="+mn-ea"/>
                </a:endParaRPr>
              </a:p>
            </p:txBody>
          </p:sp>
          <p:sp>
            <p:nvSpPr>
              <p:cNvPr id="4" name="文本框 3"/>
              <p:cNvSpPr txBox="1"/>
              <p:nvPr/>
            </p:nvSpPr>
            <p:spPr>
              <a:xfrm>
                <a:off x="4648956" y="1032190"/>
                <a:ext cx="2388795" cy="535531"/>
              </a:xfrm>
              <a:prstGeom prst="rect">
                <a:avLst/>
              </a:prstGeom>
              <a:noFill/>
            </p:spPr>
            <p:txBody>
              <a:bodyPr wrap="none" rtlCol="0" anchor="t">
                <a:spAutoFit/>
              </a:bodyPr>
              <a:lstStyle/>
              <a:p>
                <a:pPr lvl="0" fontAlgn="base">
                  <a:lnSpc>
                    <a:spcPct val="90000"/>
                  </a:lnSpc>
                  <a:spcBef>
                    <a:spcPts val="1000"/>
                  </a:spcBef>
                  <a:spcAft>
                    <a:spcPct val="0"/>
                  </a:spcAft>
                  <a:defRPr/>
                </a:pPr>
                <a:r>
                  <a:rPr lang="en-US" altLang="zh-CN" sz="32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sym typeface="+mn-ea"/>
                  </a:rPr>
                  <a:t>MOS</a:t>
                </a:r>
                <a:r>
                  <a:rPr lang="zh-CN" altLang="en-US" sz="32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sym typeface="+mn-ea"/>
                  </a:rPr>
                  <a:t>分评价</a:t>
                </a:r>
                <a:endParaRPr lang="zh-CN" altLang="en-US" sz="3200" noProof="0" dirty="0">
                  <a:ln>
                    <a:noFill/>
                  </a:ln>
                  <a:solidFill>
                    <a:srgbClr val="FFFF00"/>
                  </a:solidFill>
                  <a:effectLst>
                    <a:outerShdw blurRad="38100" dist="38100" dir="2700000" algn="tl">
                      <a:srgbClr val="000000">
                        <a:alpha val="43137"/>
                      </a:srgbClr>
                    </a:outerShdw>
                  </a:effectLst>
                  <a:uLnTx/>
                  <a:uFillTx/>
                  <a:latin typeface="+mj-lt"/>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j-lt"/>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mj-lt"/>
                </a:endParaRPr>
              </a:p>
            </p:txBody>
          </p:sp>
        </p:grpSp>
      </p:grpSp>
      <p:grpSp>
        <p:nvGrpSpPr>
          <p:cNvPr id="169" name="组合 168"/>
          <p:cNvGrpSpPr/>
          <p:nvPr/>
        </p:nvGrpSpPr>
        <p:grpSpPr>
          <a:xfrm>
            <a:off x="1259350" y="1711461"/>
            <a:ext cx="2714402" cy="610407"/>
            <a:chOff x="3135993" y="1280937"/>
            <a:chExt cx="2714402" cy="610407"/>
          </a:xfrm>
        </p:grpSpPr>
        <p:sp>
          <p:nvSpPr>
            <p:cNvPr id="170" name="矩形: 圆角 169"/>
            <p:cNvSpPr/>
            <p:nvPr/>
          </p:nvSpPr>
          <p:spPr>
            <a:xfrm>
              <a:off x="3839426" y="1280937"/>
              <a:ext cx="2010969"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mj-lt"/>
              </a:endParaRPr>
            </a:p>
          </p:txBody>
        </p:sp>
        <p:sp>
          <p:nvSpPr>
            <p:cNvPr id="171" name="矩形 170"/>
            <p:cNvSpPr/>
            <p:nvPr/>
          </p:nvSpPr>
          <p:spPr>
            <a:xfrm>
              <a:off x="4147443" y="1333399"/>
              <a:ext cx="1322798" cy="523220"/>
            </a:xfrm>
            <a:prstGeom prst="rect">
              <a:avLst/>
            </a:prstGeom>
          </p:spPr>
          <p:txBody>
            <a:bodyPr wrap="none">
              <a:spAutoFit/>
            </a:bodyPr>
            <a:lstStyle/>
            <a:p>
              <a:pPr fontAlgn="base">
                <a:spcAft>
                  <a:spcPct val="0"/>
                </a:spcAft>
                <a:defRPr/>
              </a:pPr>
              <a:r>
                <a:rPr lang="en-US" altLang="zh-CN"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MOS</a:t>
              </a:r>
              <a:r>
                <a:rPr lang="zh-CN" altLang="en-US"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分</a:t>
              </a:r>
            </a:p>
          </p:txBody>
        </p:sp>
        <p:cxnSp>
          <p:nvCxnSpPr>
            <p:cNvPr id="173" name="直接连接符 172"/>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182" name="组合 181"/>
          <p:cNvGrpSpPr/>
          <p:nvPr/>
        </p:nvGrpSpPr>
        <p:grpSpPr>
          <a:xfrm>
            <a:off x="421387" y="3353004"/>
            <a:ext cx="3698825" cy="1381113"/>
            <a:chOff x="1076853" y="5080315"/>
            <a:chExt cx="5054600" cy="1680469"/>
          </a:xfrm>
        </p:grpSpPr>
        <p:cxnSp>
          <p:nvCxnSpPr>
            <p:cNvPr id="183" name="直接连接符 182"/>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84" name="矩形: 圆角 183"/>
            <p:cNvSpPr/>
            <p:nvPr/>
          </p:nvSpPr>
          <p:spPr>
            <a:xfrm>
              <a:off x="1076853" y="5228958"/>
              <a:ext cx="5054600" cy="1531826"/>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cs typeface="+mn-ea"/>
                <a:sym typeface="+mn-lt"/>
              </a:endParaRPr>
            </a:p>
          </p:txBody>
        </p:sp>
      </p:grpSp>
      <p:sp>
        <p:nvSpPr>
          <p:cNvPr id="185" name="矩形 184"/>
          <p:cNvSpPr/>
          <p:nvPr/>
        </p:nvSpPr>
        <p:spPr>
          <a:xfrm>
            <a:off x="1094460" y="3813562"/>
            <a:ext cx="2352676" cy="459998"/>
          </a:xfrm>
          <a:prstGeom prst="rect">
            <a:avLst/>
          </a:prstGeom>
        </p:spPr>
        <p:txBody>
          <a:bodyPr wrap="square">
            <a:spAutoFit/>
          </a:bodyPr>
          <a:lstStyle/>
          <a:p>
            <a:pPr fontAlgn="base">
              <a:lnSpc>
                <a:spcPct val="130000"/>
              </a:lnSpc>
              <a:spcAft>
                <a:spcPct val="0"/>
              </a:spcAft>
              <a:defRPr/>
            </a:pPr>
            <a:r>
              <a:rPr lang="zh-CN" altLang="en-US" sz="2000" dirty="0">
                <a:latin typeface="+mj-lt"/>
              </a:rPr>
              <a:t>高质量数字化语音</a:t>
            </a:r>
          </a:p>
        </p:txBody>
      </p:sp>
      <p:sp>
        <p:nvSpPr>
          <p:cNvPr id="186" name="矩形 185"/>
          <p:cNvSpPr/>
          <p:nvPr/>
        </p:nvSpPr>
        <p:spPr>
          <a:xfrm>
            <a:off x="795074" y="2951882"/>
            <a:ext cx="2951449" cy="461665"/>
          </a:xfrm>
          <a:prstGeom prst="rect">
            <a:avLst/>
          </a:prstGeom>
        </p:spPr>
        <p:txBody>
          <a:bodyPr wrap="none">
            <a:spAutoFit/>
          </a:bodyPr>
          <a:lstStyle/>
          <a:p>
            <a:r>
              <a:rPr lang="en-US" altLang="zh-CN" sz="2400" b="1" dirty="0">
                <a:solidFill>
                  <a:schemeClr val="tx1">
                    <a:lumMod val="85000"/>
                    <a:lumOff val="15000"/>
                  </a:schemeClr>
                </a:solidFill>
                <a:latin typeface="+mj-lt"/>
                <a:sym typeface="+mn-ea"/>
              </a:rPr>
              <a:t>4.0-4.5</a:t>
            </a:r>
            <a:r>
              <a:rPr lang="zh-CN" altLang="en-US" sz="2400" b="1" dirty="0">
                <a:solidFill>
                  <a:schemeClr val="tx1">
                    <a:lumMod val="85000"/>
                    <a:lumOff val="15000"/>
                  </a:schemeClr>
                </a:solidFill>
                <a:latin typeface="+mj-lt"/>
                <a:sym typeface="+mn-ea"/>
              </a:rPr>
              <a:t>（网络质量）</a:t>
            </a:r>
            <a:endParaRPr lang="zh-CN" altLang="en-US" sz="2400" b="1" dirty="0">
              <a:solidFill>
                <a:schemeClr val="tx1">
                  <a:lumMod val="85000"/>
                  <a:lumOff val="15000"/>
                </a:schemeClr>
              </a:solidFill>
              <a:latin typeface="+mj-lt"/>
            </a:endParaRPr>
          </a:p>
        </p:txBody>
      </p:sp>
      <p:grpSp>
        <p:nvGrpSpPr>
          <p:cNvPr id="187" name="组合 186"/>
          <p:cNvGrpSpPr/>
          <p:nvPr/>
        </p:nvGrpSpPr>
        <p:grpSpPr>
          <a:xfrm>
            <a:off x="4414538" y="3413545"/>
            <a:ext cx="3403497" cy="1381122"/>
            <a:chOff x="1076853" y="5080315"/>
            <a:chExt cx="5054600" cy="1680481"/>
          </a:xfrm>
        </p:grpSpPr>
        <p:cxnSp>
          <p:nvCxnSpPr>
            <p:cNvPr id="188" name="直接连接符 187"/>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89" name="矩形: 圆角 188"/>
            <p:cNvSpPr/>
            <p:nvPr/>
          </p:nvSpPr>
          <p:spPr>
            <a:xfrm>
              <a:off x="1076853" y="5228958"/>
              <a:ext cx="5054600" cy="1531838"/>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cs typeface="+mn-ea"/>
                <a:sym typeface="+mn-lt"/>
              </a:endParaRPr>
            </a:p>
          </p:txBody>
        </p:sp>
      </p:grpSp>
      <p:sp>
        <p:nvSpPr>
          <p:cNvPr id="190" name="矩形 189"/>
          <p:cNvSpPr/>
          <p:nvPr/>
        </p:nvSpPr>
        <p:spPr>
          <a:xfrm>
            <a:off x="4602071" y="3674588"/>
            <a:ext cx="3017698" cy="860107"/>
          </a:xfrm>
          <a:prstGeom prst="rect">
            <a:avLst/>
          </a:prstGeom>
        </p:spPr>
        <p:txBody>
          <a:bodyPr wrap="square">
            <a:spAutoFit/>
          </a:bodyPr>
          <a:lstStyle/>
          <a:p>
            <a:pPr fontAlgn="base">
              <a:lnSpc>
                <a:spcPct val="130000"/>
              </a:lnSpc>
              <a:spcAft>
                <a:spcPct val="0"/>
              </a:spcAft>
              <a:defRPr/>
            </a:pPr>
            <a:r>
              <a:rPr lang="zh-CN" altLang="en-US" sz="2000" dirty="0">
                <a:latin typeface="+mj-lt"/>
              </a:rPr>
              <a:t>能感觉到语音质量有所下降，但不妨碍正常通话</a:t>
            </a:r>
          </a:p>
        </p:txBody>
      </p:sp>
      <p:sp>
        <p:nvSpPr>
          <p:cNvPr id="191" name="矩形 190"/>
          <p:cNvSpPr/>
          <p:nvPr/>
        </p:nvSpPr>
        <p:spPr>
          <a:xfrm>
            <a:off x="4446218" y="2951882"/>
            <a:ext cx="3411511" cy="461665"/>
          </a:xfrm>
          <a:prstGeom prst="rect">
            <a:avLst/>
          </a:prstGeom>
        </p:spPr>
        <p:txBody>
          <a:bodyPr wrap="none">
            <a:spAutoFit/>
          </a:bodyPr>
          <a:lstStyle/>
          <a:p>
            <a:r>
              <a:rPr lang="en-US" altLang="zh-CN" sz="2400" b="1" dirty="0">
                <a:solidFill>
                  <a:schemeClr val="tx1">
                    <a:lumMod val="85000"/>
                    <a:lumOff val="15000"/>
                  </a:schemeClr>
                </a:solidFill>
                <a:latin typeface="+mj-lt"/>
                <a:sym typeface="+mn-ea"/>
              </a:rPr>
              <a:t>3.5</a:t>
            </a:r>
            <a:r>
              <a:rPr lang="zh-CN" altLang="en-US" sz="2400" b="1" dirty="0">
                <a:solidFill>
                  <a:schemeClr val="tx1">
                    <a:lumMod val="85000"/>
                    <a:lumOff val="15000"/>
                  </a:schemeClr>
                </a:solidFill>
                <a:latin typeface="+mj-lt"/>
                <a:sym typeface="+mn-ea"/>
              </a:rPr>
              <a:t>分左右（通信质量）</a:t>
            </a:r>
            <a:endParaRPr lang="zh-CN" altLang="en-US" sz="2400" b="1" dirty="0">
              <a:solidFill>
                <a:schemeClr val="tx1">
                  <a:lumMod val="85000"/>
                  <a:lumOff val="15000"/>
                </a:schemeClr>
              </a:solidFill>
              <a:latin typeface="+mj-lt"/>
            </a:endParaRPr>
          </a:p>
        </p:txBody>
      </p:sp>
      <p:grpSp>
        <p:nvGrpSpPr>
          <p:cNvPr id="192" name="组合 191"/>
          <p:cNvGrpSpPr/>
          <p:nvPr/>
        </p:nvGrpSpPr>
        <p:grpSpPr>
          <a:xfrm>
            <a:off x="8112361" y="3413545"/>
            <a:ext cx="3403497" cy="1381127"/>
            <a:chOff x="1076853" y="5080315"/>
            <a:chExt cx="5054600" cy="1680487"/>
          </a:xfrm>
        </p:grpSpPr>
        <p:cxnSp>
          <p:nvCxnSpPr>
            <p:cNvPr id="193" name="直接连接符 192"/>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94" name="矩形: 圆角 193"/>
            <p:cNvSpPr/>
            <p:nvPr/>
          </p:nvSpPr>
          <p:spPr>
            <a:xfrm>
              <a:off x="1076853" y="5228958"/>
              <a:ext cx="5054600" cy="1531844"/>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cs typeface="+mn-ea"/>
                <a:sym typeface="+mn-lt"/>
              </a:endParaRPr>
            </a:p>
          </p:txBody>
        </p:sp>
      </p:grpSp>
      <p:sp>
        <p:nvSpPr>
          <p:cNvPr id="195" name="矩形 194"/>
          <p:cNvSpPr/>
          <p:nvPr/>
        </p:nvSpPr>
        <p:spPr>
          <a:xfrm>
            <a:off x="8299894" y="3534457"/>
            <a:ext cx="3017698" cy="1260217"/>
          </a:xfrm>
          <a:prstGeom prst="rect">
            <a:avLst/>
          </a:prstGeom>
        </p:spPr>
        <p:txBody>
          <a:bodyPr wrap="square">
            <a:spAutoFit/>
          </a:bodyPr>
          <a:lstStyle/>
          <a:p>
            <a:pPr fontAlgn="base">
              <a:lnSpc>
                <a:spcPct val="130000"/>
              </a:lnSpc>
              <a:spcAft>
                <a:spcPct val="0"/>
              </a:spcAft>
              <a:defRPr/>
            </a:pPr>
            <a:r>
              <a:rPr lang="zh-CN" altLang="en-US" sz="2000" dirty="0">
                <a:latin typeface="+mj-lt"/>
              </a:rPr>
              <a:t>具有足够高的可懂度，但自然度不够好，并且不易进行讲话人识别 </a:t>
            </a:r>
          </a:p>
        </p:txBody>
      </p:sp>
      <p:sp>
        <p:nvSpPr>
          <p:cNvPr id="196" name="矩形 195"/>
          <p:cNvSpPr/>
          <p:nvPr/>
        </p:nvSpPr>
        <p:spPr>
          <a:xfrm>
            <a:off x="8112361" y="2951882"/>
            <a:ext cx="3728906" cy="430887"/>
          </a:xfrm>
          <a:prstGeom prst="rect">
            <a:avLst/>
          </a:prstGeom>
        </p:spPr>
        <p:txBody>
          <a:bodyPr wrap="none">
            <a:spAutoFit/>
          </a:bodyPr>
          <a:lstStyle/>
          <a:p>
            <a:r>
              <a:rPr lang="en-US" altLang="zh-CN" sz="2200" b="1" dirty="0">
                <a:solidFill>
                  <a:schemeClr val="tx1">
                    <a:lumMod val="85000"/>
                    <a:lumOff val="15000"/>
                  </a:schemeClr>
                </a:solidFill>
                <a:latin typeface="+mj-lt"/>
                <a:sym typeface="+mn-ea"/>
              </a:rPr>
              <a:t>3.0</a:t>
            </a:r>
            <a:r>
              <a:rPr lang="zh-CN" altLang="en-US" sz="2200" b="1" dirty="0">
                <a:solidFill>
                  <a:schemeClr val="tx1">
                    <a:lumMod val="85000"/>
                    <a:lumOff val="15000"/>
                  </a:schemeClr>
                </a:solidFill>
                <a:latin typeface="+mj-lt"/>
                <a:sym typeface="+mn-ea"/>
              </a:rPr>
              <a:t>分以下（合成语音质量）</a:t>
            </a:r>
            <a:endParaRPr lang="zh-CN" altLang="en-US" sz="2200" b="1" dirty="0">
              <a:solidFill>
                <a:schemeClr val="tx1">
                  <a:lumMod val="85000"/>
                  <a:lumOff val="15000"/>
                </a:schemeClr>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7" presetClass="entr" presetSubtype="8" fill="hold" nodeType="afterEffect">
                                  <p:stCondLst>
                                    <p:cond delay="0"/>
                                  </p:stCondLst>
                                  <p:childTnLst>
                                    <p:set>
                                      <p:cBhvr>
                                        <p:cTn id="12" dur="1" fill="hold">
                                          <p:stCondLst>
                                            <p:cond delay="0"/>
                                          </p:stCondLst>
                                        </p:cTn>
                                        <p:tgtEl>
                                          <p:spTgt spid="169"/>
                                        </p:tgtEl>
                                        <p:attrNameLst>
                                          <p:attrName>style.visibility</p:attrName>
                                        </p:attrNameLst>
                                      </p:cBhvr>
                                      <p:to>
                                        <p:strVal val="visible"/>
                                      </p:to>
                                    </p:set>
                                    <p:anim calcmode="lin" valueType="num">
                                      <p:cBhvr>
                                        <p:cTn id="13" dur="500" fill="hold"/>
                                        <p:tgtEl>
                                          <p:spTgt spid="169"/>
                                        </p:tgtEl>
                                        <p:attrNameLst>
                                          <p:attrName>ppt_x</p:attrName>
                                        </p:attrNameLst>
                                      </p:cBhvr>
                                      <p:tavLst>
                                        <p:tav tm="0">
                                          <p:val>
                                            <p:strVal val="#ppt_x-#ppt_w/2"/>
                                          </p:val>
                                        </p:tav>
                                        <p:tav tm="100000">
                                          <p:val>
                                            <p:strVal val="#ppt_x"/>
                                          </p:val>
                                        </p:tav>
                                      </p:tavLst>
                                    </p:anim>
                                    <p:anim calcmode="lin" valueType="num">
                                      <p:cBhvr>
                                        <p:cTn id="14" dur="500" fill="hold"/>
                                        <p:tgtEl>
                                          <p:spTgt spid="169"/>
                                        </p:tgtEl>
                                        <p:attrNameLst>
                                          <p:attrName>ppt_y</p:attrName>
                                        </p:attrNameLst>
                                      </p:cBhvr>
                                      <p:tavLst>
                                        <p:tav tm="0">
                                          <p:val>
                                            <p:strVal val="#ppt_y"/>
                                          </p:val>
                                        </p:tav>
                                        <p:tav tm="100000">
                                          <p:val>
                                            <p:strVal val="#ppt_y"/>
                                          </p:val>
                                        </p:tav>
                                      </p:tavLst>
                                    </p:anim>
                                    <p:anim calcmode="lin" valueType="num">
                                      <p:cBhvr>
                                        <p:cTn id="15" dur="500" fill="hold"/>
                                        <p:tgtEl>
                                          <p:spTgt spid="169"/>
                                        </p:tgtEl>
                                        <p:attrNameLst>
                                          <p:attrName>ppt_w</p:attrName>
                                        </p:attrNameLst>
                                      </p:cBhvr>
                                      <p:tavLst>
                                        <p:tav tm="0">
                                          <p:val>
                                            <p:fltVal val="0"/>
                                          </p:val>
                                        </p:tav>
                                        <p:tav tm="100000">
                                          <p:val>
                                            <p:strVal val="#ppt_w"/>
                                          </p:val>
                                        </p:tav>
                                      </p:tavLst>
                                    </p:anim>
                                    <p:anim calcmode="lin" valueType="num">
                                      <p:cBhvr>
                                        <p:cTn id="16" dur="500" fill="hold"/>
                                        <p:tgtEl>
                                          <p:spTgt spid="169"/>
                                        </p:tgtEl>
                                        <p:attrNameLst>
                                          <p:attrName>ppt_h</p:attrName>
                                        </p:attrNameLst>
                                      </p:cBhvr>
                                      <p:tavLst>
                                        <p:tav tm="0">
                                          <p:val>
                                            <p:strVal val="#ppt_h"/>
                                          </p:val>
                                        </p:tav>
                                        <p:tav tm="100000">
                                          <p:val>
                                            <p:strVal val="#ppt_h"/>
                                          </p:val>
                                        </p:tav>
                                      </p:tavLst>
                                    </p:anim>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186"/>
                                        </p:tgtEl>
                                        <p:attrNameLst>
                                          <p:attrName>style.visibility</p:attrName>
                                        </p:attrNameLst>
                                      </p:cBhvr>
                                      <p:to>
                                        <p:strVal val="visible"/>
                                      </p:to>
                                    </p:set>
                                    <p:anim calcmode="lin" valueType="num">
                                      <p:cBhvr>
                                        <p:cTn id="20" dur="500" fill="hold"/>
                                        <p:tgtEl>
                                          <p:spTgt spid="186"/>
                                        </p:tgtEl>
                                        <p:attrNameLst>
                                          <p:attrName>ppt_w</p:attrName>
                                        </p:attrNameLst>
                                      </p:cBhvr>
                                      <p:tavLst>
                                        <p:tav tm="0">
                                          <p:val>
                                            <p:fltVal val="0"/>
                                          </p:val>
                                        </p:tav>
                                        <p:tav tm="100000">
                                          <p:val>
                                            <p:strVal val="#ppt_w"/>
                                          </p:val>
                                        </p:tav>
                                      </p:tavLst>
                                    </p:anim>
                                    <p:anim calcmode="lin" valueType="num">
                                      <p:cBhvr>
                                        <p:cTn id="21" dur="500" fill="hold"/>
                                        <p:tgtEl>
                                          <p:spTgt spid="186"/>
                                        </p:tgtEl>
                                        <p:attrNameLst>
                                          <p:attrName>ppt_h</p:attrName>
                                        </p:attrNameLst>
                                      </p:cBhvr>
                                      <p:tavLst>
                                        <p:tav tm="0">
                                          <p:val>
                                            <p:fltVal val="0"/>
                                          </p:val>
                                        </p:tav>
                                        <p:tav tm="100000">
                                          <p:val>
                                            <p:strVal val="#ppt_h"/>
                                          </p:val>
                                        </p:tav>
                                      </p:tavLst>
                                    </p:anim>
                                    <p:animEffect transition="in" filter="fade">
                                      <p:cBhvr>
                                        <p:cTn id="22" dur="500"/>
                                        <p:tgtEl>
                                          <p:spTgt spid="186"/>
                                        </p:tgtEl>
                                      </p:cBhvr>
                                    </p:animEffect>
                                  </p:childTnLst>
                                </p:cTn>
                              </p:par>
                            </p:childTnLst>
                          </p:cTn>
                        </p:par>
                        <p:par>
                          <p:cTn id="23" fill="hold">
                            <p:stCondLst>
                              <p:cond delay="2000"/>
                            </p:stCondLst>
                            <p:childTnLst>
                              <p:par>
                                <p:cTn id="24" presetID="17" presetClass="entr" presetSubtype="1" fill="hold" nodeType="afterEffect">
                                  <p:stCondLst>
                                    <p:cond delay="0"/>
                                  </p:stCondLst>
                                  <p:childTnLst>
                                    <p:set>
                                      <p:cBhvr>
                                        <p:cTn id="25" dur="1" fill="hold">
                                          <p:stCondLst>
                                            <p:cond delay="0"/>
                                          </p:stCondLst>
                                        </p:cTn>
                                        <p:tgtEl>
                                          <p:spTgt spid="182"/>
                                        </p:tgtEl>
                                        <p:attrNameLst>
                                          <p:attrName>style.visibility</p:attrName>
                                        </p:attrNameLst>
                                      </p:cBhvr>
                                      <p:to>
                                        <p:strVal val="visible"/>
                                      </p:to>
                                    </p:set>
                                    <p:anim calcmode="lin" valueType="num">
                                      <p:cBhvr>
                                        <p:cTn id="26" dur="500" fill="hold"/>
                                        <p:tgtEl>
                                          <p:spTgt spid="182"/>
                                        </p:tgtEl>
                                        <p:attrNameLst>
                                          <p:attrName>ppt_x</p:attrName>
                                        </p:attrNameLst>
                                      </p:cBhvr>
                                      <p:tavLst>
                                        <p:tav tm="0">
                                          <p:val>
                                            <p:strVal val="#ppt_x"/>
                                          </p:val>
                                        </p:tav>
                                        <p:tav tm="100000">
                                          <p:val>
                                            <p:strVal val="#ppt_x"/>
                                          </p:val>
                                        </p:tav>
                                      </p:tavLst>
                                    </p:anim>
                                    <p:anim calcmode="lin" valueType="num">
                                      <p:cBhvr>
                                        <p:cTn id="27" dur="500" fill="hold"/>
                                        <p:tgtEl>
                                          <p:spTgt spid="182"/>
                                        </p:tgtEl>
                                        <p:attrNameLst>
                                          <p:attrName>ppt_y</p:attrName>
                                        </p:attrNameLst>
                                      </p:cBhvr>
                                      <p:tavLst>
                                        <p:tav tm="0">
                                          <p:val>
                                            <p:strVal val="#ppt_y-#ppt_h/2"/>
                                          </p:val>
                                        </p:tav>
                                        <p:tav tm="100000">
                                          <p:val>
                                            <p:strVal val="#ppt_y"/>
                                          </p:val>
                                        </p:tav>
                                      </p:tavLst>
                                    </p:anim>
                                    <p:anim calcmode="lin" valueType="num">
                                      <p:cBhvr>
                                        <p:cTn id="28" dur="500" fill="hold"/>
                                        <p:tgtEl>
                                          <p:spTgt spid="182"/>
                                        </p:tgtEl>
                                        <p:attrNameLst>
                                          <p:attrName>ppt_w</p:attrName>
                                        </p:attrNameLst>
                                      </p:cBhvr>
                                      <p:tavLst>
                                        <p:tav tm="0">
                                          <p:val>
                                            <p:strVal val="#ppt_w"/>
                                          </p:val>
                                        </p:tav>
                                        <p:tav tm="100000">
                                          <p:val>
                                            <p:strVal val="#ppt_w"/>
                                          </p:val>
                                        </p:tav>
                                      </p:tavLst>
                                    </p:anim>
                                    <p:anim calcmode="lin" valueType="num">
                                      <p:cBhvr>
                                        <p:cTn id="29" dur="500" fill="hold"/>
                                        <p:tgtEl>
                                          <p:spTgt spid="182"/>
                                        </p:tgtEl>
                                        <p:attrNameLst>
                                          <p:attrName>ppt_h</p:attrName>
                                        </p:attrNameLst>
                                      </p:cBhvr>
                                      <p:tavLst>
                                        <p:tav tm="0">
                                          <p:val>
                                            <p:fltVal val="0"/>
                                          </p:val>
                                        </p:tav>
                                        <p:tav tm="100000">
                                          <p:val>
                                            <p:strVal val="#ppt_h"/>
                                          </p:val>
                                        </p:tav>
                                      </p:tavLst>
                                    </p:anim>
                                  </p:childTnLst>
                                </p:cTn>
                              </p:par>
                              <p:par>
                                <p:cTn id="30" presetID="22" presetClass="entr" presetSubtype="4" fill="hold" grpId="0" nodeType="withEffect">
                                  <p:stCondLst>
                                    <p:cond delay="0"/>
                                  </p:stCondLst>
                                  <p:childTnLst>
                                    <p:set>
                                      <p:cBhvr>
                                        <p:cTn id="31" dur="1" fill="hold">
                                          <p:stCondLst>
                                            <p:cond delay="0"/>
                                          </p:stCondLst>
                                        </p:cTn>
                                        <p:tgtEl>
                                          <p:spTgt spid="185"/>
                                        </p:tgtEl>
                                        <p:attrNameLst>
                                          <p:attrName>style.visibility</p:attrName>
                                        </p:attrNameLst>
                                      </p:cBhvr>
                                      <p:to>
                                        <p:strVal val="visible"/>
                                      </p:to>
                                    </p:set>
                                    <p:animEffect transition="in" filter="wipe(down)">
                                      <p:cBhvr>
                                        <p:cTn id="32" dur="650"/>
                                        <p:tgtEl>
                                          <p:spTgt spid="185"/>
                                        </p:tgtEl>
                                      </p:cBhvr>
                                    </p:animEffect>
                                  </p:childTnLst>
                                </p:cTn>
                              </p:par>
                            </p:childTnLst>
                          </p:cTn>
                        </p:par>
                        <p:par>
                          <p:cTn id="33" fill="hold">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191"/>
                                        </p:tgtEl>
                                        <p:attrNameLst>
                                          <p:attrName>style.visibility</p:attrName>
                                        </p:attrNameLst>
                                      </p:cBhvr>
                                      <p:to>
                                        <p:strVal val="visible"/>
                                      </p:to>
                                    </p:set>
                                    <p:anim calcmode="lin" valueType="num">
                                      <p:cBhvr>
                                        <p:cTn id="36" dur="500" fill="hold"/>
                                        <p:tgtEl>
                                          <p:spTgt spid="191"/>
                                        </p:tgtEl>
                                        <p:attrNameLst>
                                          <p:attrName>ppt_w</p:attrName>
                                        </p:attrNameLst>
                                      </p:cBhvr>
                                      <p:tavLst>
                                        <p:tav tm="0">
                                          <p:val>
                                            <p:fltVal val="0"/>
                                          </p:val>
                                        </p:tav>
                                        <p:tav tm="100000">
                                          <p:val>
                                            <p:strVal val="#ppt_w"/>
                                          </p:val>
                                        </p:tav>
                                      </p:tavLst>
                                    </p:anim>
                                    <p:anim calcmode="lin" valueType="num">
                                      <p:cBhvr>
                                        <p:cTn id="37" dur="500" fill="hold"/>
                                        <p:tgtEl>
                                          <p:spTgt spid="191"/>
                                        </p:tgtEl>
                                        <p:attrNameLst>
                                          <p:attrName>ppt_h</p:attrName>
                                        </p:attrNameLst>
                                      </p:cBhvr>
                                      <p:tavLst>
                                        <p:tav tm="0">
                                          <p:val>
                                            <p:fltVal val="0"/>
                                          </p:val>
                                        </p:tav>
                                        <p:tav tm="100000">
                                          <p:val>
                                            <p:strVal val="#ppt_h"/>
                                          </p:val>
                                        </p:tav>
                                      </p:tavLst>
                                    </p:anim>
                                    <p:animEffect transition="in" filter="fade">
                                      <p:cBhvr>
                                        <p:cTn id="38" dur="500"/>
                                        <p:tgtEl>
                                          <p:spTgt spid="191"/>
                                        </p:tgtEl>
                                      </p:cBhvr>
                                    </p:animEffect>
                                  </p:childTnLst>
                                </p:cTn>
                              </p:par>
                            </p:childTnLst>
                          </p:cTn>
                        </p:par>
                        <p:par>
                          <p:cTn id="39" fill="hold">
                            <p:stCondLst>
                              <p:cond delay="3000"/>
                            </p:stCondLst>
                            <p:childTnLst>
                              <p:par>
                                <p:cTn id="40" presetID="17" presetClass="entr" presetSubtype="1" fill="hold" nodeType="afterEffect">
                                  <p:stCondLst>
                                    <p:cond delay="0"/>
                                  </p:stCondLst>
                                  <p:childTnLst>
                                    <p:set>
                                      <p:cBhvr>
                                        <p:cTn id="41" dur="1" fill="hold">
                                          <p:stCondLst>
                                            <p:cond delay="0"/>
                                          </p:stCondLst>
                                        </p:cTn>
                                        <p:tgtEl>
                                          <p:spTgt spid="187"/>
                                        </p:tgtEl>
                                        <p:attrNameLst>
                                          <p:attrName>style.visibility</p:attrName>
                                        </p:attrNameLst>
                                      </p:cBhvr>
                                      <p:to>
                                        <p:strVal val="visible"/>
                                      </p:to>
                                    </p:set>
                                    <p:anim calcmode="lin" valueType="num">
                                      <p:cBhvr>
                                        <p:cTn id="42" dur="500" fill="hold"/>
                                        <p:tgtEl>
                                          <p:spTgt spid="187"/>
                                        </p:tgtEl>
                                        <p:attrNameLst>
                                          <p:attrName>ppt_x</p:attrName>
                                        </p:attrNameLst>
                                      </p:cBhvr>
                                      <p:tavLst>
                                        <p:tav tm="0">
                                          <p:val>
                                            <p:strVal val="#ppt_x"/>
                                          </p:val>
                                        </p:tav>
                                        <p:tav tm="100000">
                                          <p:val>
                                            <p:strVal val="#ppt_x"/>
                                          </p:val>
                                        </p:tav>
                                      </p:tavLst>
                                    </p:anim>
                                    <p:anim calcmode="lin" valueType="num">
                                      <p:cBhvr>
                                        <p:cTn id="43" dur="500" fill="hold"/>
                                        <p:tgtEl>
                                          <p:spTgt spid="187"/>
                                        </p:tgtEl>
                                        <p:attrNameLst>
                                          <p:attrName>ppt_y</p:attrName>
                                        </p:attrNameLst>
                                      </p:cBhvr>
                                      <p:tavLst>
                                        <p:tav tm="0">
                                          <p:val>
                                            <p:strVal val="#ppt_y-#ppt_h/2"/>
                                          </p:val>
                                        </p:tav>
                                        <p:tav tm="100000">
                                          <p:val>
                                            <p:strVal val="#ppt_y"/>
                                          </p:val>
                                        </p:tav>
                                      </p:tavLst>
                                    </p:anim>
                                    <p:anim calcmode="lin" valueType="num">
                                      <p:cBhvr>
                                        <p:cTn id="44" dur="500" fill="hold"/>
                                        <p:tgtEl>
                                          <p:spTgt spid="187"/>
                                        </p:tgtEl>
                                        <p:attrNameLst>
                                          <p:attrName>ppt_w</p:attrName>
                                        </p:attrNameLst>
                                      </p:cBhvr>
                                      <p:tavLst>
                                        <p:tav tm="0">
                                          <p:val>
                                            <p:strVal val="#ppt_w"/>
                                          </p:val>
                                        </p:tav>
                                        <p:tav tm="100000">
                                          <p:val>
                                            <p:strVal val="#ppt_w"/>
                                          </p:val>
                                        </p:tav>
                                      </p:tavLst>
                                    </p:anim>
                                    <p:anim calcmode="lin" valueType="num">
                                      <p:cBhvr>
                                        <p:cTn id="45" dur="500" fill="hold"/>
                                        <p:tgtEl>
                                          <p:spTgt spid="187"/>
                                        </p:tgtEl>
                                        <p:attrNameLst>
                                          <p:attrName>ppt_h</p:attrName>
                                        </p:attrNameLst>
                                      </p:cBhvr>
                                      <p:tavLst>
                                        <p:tav tm="0">
                                          <p:val>
                                            <p:fltVal val="0"/>
                                          </p:val>
                                        </p:tav>
                                        <p:tav tm="100000">
                                          <p:val>
                                            <p:strVal val="#ppt_h"/>
                                          </p:val>
                                        </p:tav>
                                      </p:tavLst>
                                    </p:anim>
                                  </p:childTnLst>
                                </p:cTn>
                              </p:par>
                              <p:par>
                                <p:cTn id="46" presetID="22" presetClass="entr" presetSubtype="4" fill="hold" grpId="0" nodeType="withEffect">
                                  <p:stCondLst>
                                    <p:cond delay="0"/>
                                  </p:stCondLst>
                                  <p:childTnLst>
                                    <p:set>
                                      <p:cBhvr>
                                        <p:cTn id="47" dur="1" fill="hold">
                                          <p:stCondLst>
                                            <p:cond delay="0"/>
                                          </p:stCondLst>
                                        </p:cTn>
                                        <p:tgtEl>
                                          <p:spTgt spid="190"/>
                                        </p:tgtEl>
                                        <p:attrNameLst>
                                          <p:attrName>style.visibility</p:attrName>
                                        </p:attrNameLst>
                                      </p:cBhvr>
                                      <p:to>
                                        <p:strVal val="visible"/>
                                      </p:to>
                                    </p:set>
                                    <p:animEffect transition="in" filter="wipe(down)">
                                      <p:cBhvr>
                                        <p:cTn id="48" dur="650"/>
                                        <p:tgtEl>
                                          <p:spTgt spid="190"/>
                                        </p:tgtEl>
                                      </p:cBhvr>
                                    </p:animEffect>
                                  </p:childTnLst>
                                </p:cTn>
                              </p:par>
                            </p:childTnLst>
                          </p:cTn>
                        </p:par>
                        <p:par>
                          <p:cTn id="49" fill="hold">
                            <p:stCondLst>
                              <p:cond delay="3500"/>
                            </p:stCondLst>
                            <p:childTnLst>
                              <p:par>
                                <p:cTn id="50" presetID="53" presetClass="entr" presetSubtype="16" fill="hold" grpId="0" nodeType="afterEffect">
                                  <p:stCondLst>
                                    <p:cond delay="0"/>
                                  </p:stCondLst>
                                  <p:childTnLst>
                                    <p:set>
                                      <p:cBhvr>
                                        <p:cTn id="51" dur="1" fill="hold">
                                          <p:stCondLst>
                                            <p:cond delay="0"/>
                                          </p:stCondLst>
                                        </p:cTn>
                                        <p:tgtEl>
                                          <p:spTgt spid="196"/>
                                        </p:tgtEl>
                                        <p:attrNameLst>
                                          <p:attrName>style.visibility</p:attrName>
                                        </p:attrNameLst>
                                      </p:cBhvr>
                                      <p:to>
                                        <p:strVal val="visible"/>
                                      </p:to>
                                    </p:set>
                                    <p:anim calcmode="lin" valueType="num">
                                      <p:cBhvr>
                                        <p:cTn id="52" dur="500" fill="hold"/>
                                        <p:tgtEl>
                                          <p:spTgt spid="196"/>
                                        </p:tgtEl>
                                        <p:attrNameLst>
                                          <p:attrName>ppt_w</p:attrName>
                                        </p:attrNameLst>
                                      </p:cBhvr>
                                      <p:tavLst>
                                        <p:tav tm="0">
                                          <p:val>
                                            <p:fltVal val="0"/>
                                          </p:val>
                                        </p:tav>
                                        <p:tav tm="100000">
                                          <p:val>
                                            <p:strVal val="#ppt_w"/>
                                          </p:val>
                                        </p:tav>
                                      </p:tavLst>
                                    </p:anim>
                                    <p:anim calcmode="lin" valueType="num">
                                      <p:cBhvr>
                                        <p:cTn id="53" dur="500" fill="hold"/>
                                        <p:tgtEl>
                                          <p:spTgt spid="196"/>
                                        </p:tgtEl>
                                        <p:attrNameLst>
                                          <p:attrName>ppt_h</p:attrName>
                                        </p:attrNameLst>
                                      </p:cBhvr>
                                      <p:tavLst>
                                        <p:tav tm="0">
                                          <p:val>
                                            <p:fltVal val="0"/>
                                          </p:val>
                                        </p:tav>
                                        <p:tav tm="100000">
                                          <p:val>
                                            <p:strVal val="#ppt_h"/>
                                          </p:val>
                                        </p:tav>
                                      </p:tavLst>
                                    </p:anim>
                                    <p:animEffect transition="in" filter="fade">
                                      <p:cBhvr>
                                        <p:cTn id="54" dur="500"/>
                                        <p:tgtEl>
                                          <p:spTgt spid="196"/>
                                        </p:tgtEl>
                                      </p:cBhvr>
                                    </p:animEffect>
                                  </p:childTnLst>
                                </p:cTn>
                              </p:par>
                            </p:childTnLst>
                          </p:cTn>
                        </p:par>
                        <p:par>
                          <p:cTn id="55" fill="hold">
                            <p:stCondLst>
                              <p:cond delay="4000"/>
                            </p:stCondLst>
                            <p:childTnLst>
                              <p:par>
                                <p:cTn id="56" presetID="17" presetClass="entr" presetSubtype="1" fill="hold" nodeType="afterEffect">
                                  <p:stCondLst>
                                    <p:cond delay="0"/>
                                  </p:stCondLst>
                                  <p:childTnLst>
                                    <p:set>
                                      <p:cBhvr>
                                        <p:cTn id="57" dur="1" fill="hold">
                                          <p:stCondLst>
                                            <p:cond delay="0"/>
                                          </p:stCondLst>
                                        </p:cTn>
                                        <p:tgtEl>
                                          <p:spTgt spid="192"/>
                                        </p:tgtEl>
                                        <p:attrNameLst>
                                          <p:attrName>style.visibility</p:attrName>
                                        </p:attrNameLst>
                                      </p:cBhvr>
                                      <p:to>
                                        <p:strVal val="visible"/>
                                      </p:to>
                                    </p:set>
                                    <p:anim calcmode="lin" valueType="num">
                                      <p:cBhvr>
                                        <p:cTn id="58" dur="500" fill="hold"/>
                                        <p:tgtEl>
                                          <p:spTgt spid="192"/>
                                        </p:tgtEl>
                                        <p:attrNameLst>
                                          <p:attrName>ppt_x</p:attrName>
                                        </p:attrNameLst>
                                      </p:cBhvr>
                                      <p:tavLst>
                                        <p:tav tm="0">
                                          <p:val>
                                            <p:strVal val="#ppt_x"/>
                                          </p:val>
                                        </p:tav>
                                        <p:tav tm="100000">
                                          <p:val>
                                            <p:strVal val="#ppt_x"/>
                                          </p:val>
                                        </p:tav>
                                      </p:tavLst>
                                    </p:anim>
                                    <p:anim calcmode="lin" valueType="num">
                                      <p:cBhvr>
                                        <p:cTn id="59" dur="500" fill="hold"/>
                                        <p:tgtEl>
                                          <p:spTgt spid="192"/>
                                        </p:tgtEl>
                                        <p:attrNameLst>
                                          <p:attrName>ppt_y</p:attrName>
                                        </p:attrNameLst>
                                      </p:cBhvr>
                                      <p:tavLst>
                                        <p:tav tm="0">
                                          <p:val>
                                            <p:strVal val="#ppt_y-#ppt_h/2"/>
                                          </p:val>
                                        </p:tav>
                                        <p:tav tm="100000">
                                          <p:val>
                                            <p:strVal val="#ppt_y"/>
                                          </p:val>
                                        </p:tav>
                                      </p:tavLst>
                                    </p:anim>
                                    <p:anim calcmode="lin" valueType="num">
                                      <p:cBhvr>
                                        <p:cTn id="60" dur="500" fill="hold"/>
                                        <p:tgtEl>
                                          <p:spTgt spid="192"/>
                                        </p:tgtEl>
                                        <p:attrNameLst>
                                          <p:attrName>ppt_w</p:attrName>
                                        </p:attrNameLst>
                                      </p:cBhvr>
                                      <p:tavLst>
                                        <p:tav tm="0">
                                          <p:val>
                                            <p:strVal val="#ppt_w"/>
                                          </p:val>
                                        </p:tav>
                                        <p:tav tm="100000">
                                          <p:val>
                                            <p:strVal val="#ppt_w"/>
                                          </p:val>
                                        </p:tav>
                                      </p:tavLst>
                                    </p:anim>
                                    <p:anim calcmode="lin" valueType="num">
                                      <p:cBhvr>
                                        <p:cTn id="61" dur="500" fill="hold"/>
                                        <p:tgtEl>
                                          <p:spTgt spid="192"/>
                                        </p:tgtEl>
                                        <p:attrNameLst>
                                          <p:attrName>ppt_h</p:attrName>
                                        </p:attrNameLst>
                                      </p:cBhvr>
                                      <p:tavLst>
                                        <p:tav tm="0">
                                          <p:val>
                                            <p:fltVal val="0"/>
                                          </p:val>
                                        </p:tav>
                                        <p:tav tm="100000">
                                          <p:val>
                                            <p:strVal val="#ppt_h"/>
                                          </p:val>
                                        </p:tav>
                                      </p:tavLst>
                                    </p:anim>
                                  </p:childTnLst>
                                </p:cTn>
                              </p:par>
                              <p:par>
                                <p:cTn id="62" presetID="22" presetClass="entr" presetSubtype="4" fill="hold" grpId="0" nodeType="withEffect">
                                  <p:stCondLst>
                                    <p:cond delay="0"/>
                                  </p:stCondLst>
                                  <p:childTnLst>
                                    <p:set>
                                      <p:cBhvr>
                                        <p:cTn id="63" dur="1" fill="hold">
                                          <p:stCondLst>
                                            <p:cond delay="0"/>
                                          </p:stCondLst>
                                        </p:cTn>
                                        <p:tgtEl>
                                          <p:spTgt spid="195"/>
                                        </p:tgtEl>
                                        <p:attrNameLst>
                                          <p:attrName>style.visibility</p:attrName>
                                        </p:attrNameLst>
                                      </p:cBhvr>
                                      <p:to>
                                        <p:strVal val="visible"/>
                                      </p:to>
                                    </p:set>
                                    <p:animEffect transition="in" filter="wipe(down)">
                                      <p:cBhvr>
                                        <p:cTn id="64" dur="65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86" grpId="0"/>
      <p:bldP spid="190" grpId="0"/>
      <p:bldP spid="191" grpId="0"/>
      <p:bldP spid="195" grpId="0"/>
      <p:bldP spid="19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3614604" y="339523"/>
            <a:ext cx="4962792" cy="1109044"/>
            <a:chOff x="3279913" y="488294"/>
            <a:chExt cx="4962792" cy="1109044"/>
          </a:xfrm>
        </p:grpSpPr>
        <p:grpSp>
          <p:nvGrpSpPr>
            <p:cNvPr id="14" name="组合 13"/>
            <p:cNvGrpSpPr/>
            <p:nvPr/>
          </p:nvGrpSpPr>
          <p:grpSpPr>
            <a:xfrm>
              <a:off x="3279913" y="909457"/>
              <a:ext cx="4962792" cy="687881"/>
              <a:chOff x="3279913" y="909457"/>
              <a:chExt cx="4962792" cy="687881"/>
            </a:xfrm>
          </p:grpSpPr>
          <p:sp>
            <p:nvSpPr>
              <p:cNvPr id="10" name="矩形: 圆角 9"/>
              <p:cNvSpPr/>
              <p:nvPr/>
            </p:nvSpPr>
            <p:spPr>
              <a:xfrm>
                <a:off x="3279913" y="909457"/>
                <a:ext cx="4962792"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3467616"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主观评价的优缺点</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69" name="组合 168"/>
          <p:cNvGrpSpPr/>
          <p:nvPr/>
        </p:nvGrpSpPr>
        <p:grpSpPr>
          <a:xfrm>
            <a:off x="1259350" y="1711461"/>
            <a:ext cx="2714402" cy="610407"/>
            <a:chOff x="3135993" y="1280937"/>
            <a:chExt cx="2714402" cy="610407"/>
          </a:xfrm>
        </p:grpSpPr>
        <p:sp>
          <p:nvSpPr>
            <p:cNvPr id="170" name="矩形: 圆角 169"/>
            <p:cNvSpPr/>
            <p:nvPr/>
          </p:nvSpPr>
          <p:spPr>
            <a:xfrm>
              <a:off x="3839426" y="1280937"/>
              <a:ext cx="2010969"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71" name="矩形 170"/>
            <p:cNvSpPr/>
            <p:nvPr/>
          </p:nvSpPr>
          <p:spPr>
            <a:xfrm>
              <a:off x="4289844" y="1333399"/>
              <a:ext cx="1261884"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优点：</a:t>
              </a:r>
            </a:p>
          </p:txBody>
        </p:sp>
        <p:cxnSp>
          <p:nvCxnSpPr>
            <p:cNvPr id="173" name="直接连接符 172"/>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178" name="组合 177"/>
          <p:cNvGrpSpPr/>
          <p:nvPr/>
        </p:nvGrpSpPr>
        <p:grpSpPr>
          <a:xfrm>
            <a:off x="3096954" y="2820607"/>
            <a:ext cx="5262121" cy="950418"/>
            <a:chOff x="2449254" y="2284640"/>
            <a:chExt cx="5262121" cy="950418"/>
          </a:xfrm>
        </p:grpSpPr>
        <p:sp>
          <p:nvSpPr>
            <p:cNvPr id="179" name="矩形: 圆角 178"/>
            <p:cNvSpPr/>
            <p:nvPr/>
          </p:nvSpPr>
          <p:spPr>
            <a:xfrm>
              <a:off x="2449254" y="2284640"/>
              <a:ext cx="5262121" cy="950418"/>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80" name="矩形 179"/>
            <p:cNvSpPr/>
            <p:nvPr/>
          </p:nvSpPr>
          <p:spPr>
            <a:xfrm>
              <a:off x="3148908" y="2421959"/>
              <a:ext cx="4562467" cy="588944"/>
            </a:xfrm>
            <a:prstGeom prst="rect">
              <a:avLst/>
            </a:prstGeom>
          </p:spPr>
          <p:txBody>
            <a:bodyPr wrap="none">
              <a:spAutoFit/>
            </a:bodyPr>
            <a:lstStyle/>
            <a:p>
              <a:pPr fontAlgn="base">
                <a:lnSpc>
                  <a:spcPct val="150000"/>
                </a:lnSpc>
                <a:spcAft>
                  <a:spcPct val="0"/>
                </a:spcAft>
                <a:defRPr/>
              </a:pPr>
              <a:r>
                <a:rPr lang="zh-CN" altLang="en-US" sz="2400" dirty="0">
                  <a:latin typeface="+mn-ea"/>
                </a:rPr>
                <a:t>反映了人对语音质量的真实感觉 </a:t>
              </a:r>
            </a:p>
          </p:txBody>
        </p:sp>
      </p:grpSp>
      <p:grpSp>
        <p:nvGrpSpPr>
          <p:cNvPr id="181" name="组合 180"/>
          <p:cNvGrpSpPr/>
          <p:nvPr/>
        </p:nvGrpSpPr>
        <p:grpSpPr>
          <a:xfrm>
            <a:off x="2240560" y="2631935"/>
            <a:ext cx="1341632" cy="1341632"/>
            <a:chOff x="1882937" y="2051686"/>
            <a:chExt cx="1438016" cy="1438016"/>
          </a:xfrm>
        </p:grpSpPr>
        <p:sp>
          <p:nvSpPr>
            <p:cNvPr id="197" name="椭圆 196"/>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198" name="矩形 197"/>
            <p:cNvSpPr/>
            <p:nvPr/>
          </p:nvSpPr>
          <p:spPr>
            <a:xfrm>
              <a:off x="2176062" y="2537519"/>
              <a:ext cx="1048755" cy="494831"/>
            </a:xfrm>
            <a:prstGeom prst="rect">
              <a:avLst/>
            </a:prstGeom>
          </p:spPr>
          <p:txBody>
            <a:bodyPr wrap="square">
              <a:spAutoFit/>
            </a:bodyPr>
            <a:lstStyle/>
            <a:p>
              <a:r>
                <a:rPr lang="zh-CN" altLang="en-US" sz="2400" dirty="0">
                  <a:solidFill>
                    <a:schemeClr val="bg1"/>
                  </a:solidFill>
                  <a:effectLst>
                    <a:outerShdw blurRad="38100" dist="38100" dir="2700000" algn="tl">
                      <a:srgbClr val="000000">
                        <a:alpha val="43137"/>
                      </a:srgbClr>
                    </a:outerShdw>
                  </a:effectLst>
                  <a:latin typeface="+mn-ea"/>
                </a:rPr>
                <a:t>真实：</a:t>
              </a:r>
              <a:endParaRPr lang="zh-CN" altLang="en-US" sz="2400" dirty="0">
                <a:solidFill>
                  <a:schemeClr val="bg1"/>
                </a:solidFill>
                <a:effectLst>
                  <a:outerShdw blurRad="38100" dist="38100" dir="2700000" algn="tl">
                    <a:srgbClr val="000000">
                      <a:alpha val="43137"/>
                    </a:srgbClr>
                  </a:outerShdw>
                </a:effectLst>
              </a:endParaRPr>
            </a:p>
          </p:txBody>
        </p:sp>
      </p:grpSp>
      <p:grpSp>
        <p:nvGrpSpPr>
          <p:cNvPr id="199" name="组合 198"/>
          <p:cNvGrpSpPr/>
          <p:nvPr/>
        </p:nvGrpSpPr>
        <p:grpSpPr>
          <a:xfrm>
            <a:off x="1259350" y="4221403"/>
            <a:ext cx="2714402" cy="610407"/>
            <a:chOff x="3135993" y="1280937"/>
            <a:chExt cx="2714402" cy="610407"/>
          </a:xfrm>
        </p:grpSpPr>
        <p:sp>
          <p:nvSpPr>
            <p:cNvPr id="200" name="矩形: 圆角 199"/>
            <p:cNvSpPr/>
            <p:nvPr/>
          </p:nvSpPr>
          <p:spPr>
            <a:xfrm>
              <a:off x="3839426" y="1280937"/>
              <a:ext cx="2010969"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01" name="矩形 200"/>
            <p:cNvSpPr/>
            <p:nvPr/>
          </p:nvSpPr>
          <p:spPr>
            <a:xfrm>
              <a:off x="4289844" y="1333399"/>
              <a:ext cx="1261884"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缺点：</a:t>
              </a:r>
            </a:p>
          </p:txBody>
        </p:sp>
        <p:cxnSp>
          <p:nvCxnSpPr>
            <p:cNvPr id="202" name="直接连接符 20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203" name="组合 202"/>
          <p:cNvGrpSpPr/>
          <p:nvPr/>
        </p:nvGrpSpPr>
        <p:grpSpPr>
          <a:xfrm>
            <a:off x="3173232" y="4918820"/>
            <a:ext cx="7088446" cy="1256097"/>
            <a:chOff x="2449254" y="2284639"/>
            <a:chExt cx="7088446" cy="1256097"/>
          </a:xfrm>
        </p:grpSpPr>
        <p:sp>
          <p:nvSpPr>
            <p:cNvPr id="204" name="矩形: 圆角 203"/>
            <p:cNvSpPr/>
            <p:nvPr/>
          </p:nvSpPr>
          <p:spPr>
            <a:xfrm>
              <a:off x="2449254" y="2284639"/>
              <a:ext cx="7088446" cy="1256097"/>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05" name="矩形 204"/>
            <p:cNvSpPr/>
            <p:nvPr/>
          </p:nvSpPr>
          <p:spPr>
            <a:xfrm>
              <a:off x="2767908" y="2324019"/>
              <a:ext cx="6769792" cy="1142942"/>
            </a:xfrm>
            <a:prstGeom prst="rect">
              <a:avLst/>
            </a:prstGeom>
          </p:spPr>
          <p:txBody>
            <a:bodyPr wrap="square">
              <a:spAutoFit/>
            </a:bodyPr>
            <a:lstStyle/>
            <a:p>
              <a:pPr fontAlgn="base">
                <a:lnSpc>
                  <a:spcPct val="150000"/>
                </a:lnSpc>
                <a:spcAft>
                  <a:spcPct val="0"/>
                </a:spcAft>
                <a:defRPr/>
              </a:pPr>
              <a:r>
                <a:rPr lang="zh-CN" altLang="en-US" sz="2400" dirty="0">
                  <a:latin typeface="+mn-ea"/>
                </a:rPr>
                <a:t>费时费力，灵活性不够，重复性和稳定性较低，而且受试听者的主观影响较大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7" presetClass="entr" presetSubtype="8" fill="hold" nodeType="afterEffect">
                                  <p:stCondLst>
                                    <p:cond delay="0"/>
                                  </p:stCondLst>
                                  <p:childTnLst>
                                    <p:set>
                                      <p:cBhvr>
                                        <p:cTn id="12" dur="1" fill="hold">
                                          <p:stCondLst>
                                            <p:cond delay="0"/>
                                          </p:stCondLst>
                                        </p:cTn>
                                        <p:tgtEl>
                                          <p:spTgt spid="169"/>
                                        </p:tgtEl>
                                        <p:attrNameLst>
                                          <p:attrName>style.visibility</p:attrName>
                                        </p:attrNameLst>
                                      </p:cBhvr>
                                      <p:to>
                                        <p:strVal val="visible"/>
                                      </p:to>
                                    </p:set>
                                    <p:anim calcmode="lin" valueType="num">
                                      <p:cBhvr>
                                        <p:cTn id="13" dur="500" fill="hold"/>
                                        <p:tgtEl>
                                          <p:spTgt spid="169"/>
                                        </p:tgtEl>
                                        <p:attrNameLst>
                                          <p:attrName>ppt_x</p:attrName>
                                        </p:attrNameLst>
                                      </p:cBhvr>
                                      <p:tavLst>
                                        <p:tav tm="0">
                                          <p:val>
                                            <p:strVal val="#ppt_x-#ppt_w/2"/>
                                          </p:val>
                                        </p:tav>
                                        <p:tav tm="100000">
                                          <p:val>
                                            <p:strVal val="#ppt_x"/>
                                          </p:val>
                                        </p:tav>
                                      </p:tavLst>
                                    </p:anim>
                                    <p:anim calcmode="lin" valueType="num">
                                      <p:cBhvr>
                                        <p:cTn id="14" dur="500" fill="hold"/>
                                        <p:tgtEl>
                                          <p:spTgt spid="169"/>
                                        </p:tgtEl>
                                        <p:attrNameLst>
                                          <p:attrName>ppt_y</p:attrName>
                                        </p:attrNameLst>
                                      </p:cBhvr>
                                      <p:tavLst>
                                        <p:tav tm="0">
                                          <p:val>
                                            <p:strVal val="#ppt_y"/>
                                          </p:val>
                                        </p:tav>
                                        <p:tav tm="100000">
                                          <p:val>
                                            <p:strVal val="#ppt_y"/>
                                          </p:val>
                                        </p:tav>
                                      </p:tavLst>
                                    </p:anim>
                                    <p:anim calcmode="lin" valueType="num">
                                      <p:cBhvr>
                                        <p:cTn id="15" dur="500" fill="hold"/>
                                        <p:tgtEl>
                                          <p:spTgt spid="169"/>
                                        </p:tgtEl>
                                        <p:attrNameLst>
                                          <p:attrName>ppt_w</p:attrName>
                                        </p:attrNameLst>
                                      </p:cBhvr>
                                      <p:tavLst>
                                        <p:tav tm="0">
                                          <p:val>
                                            <p:fltVal val="0"/>
                                          </p:val>
                                        </p:tav>
                                        <p:tav tm="100000">
                                          <p:val>
                                            <p:strVal val="#ppt_w"/>
                                          </p:val>
                                        </p:tav>
                                      </p:tavLst>
                                    </p:anim>
                                    <p:anim calcmode="lin" valueType="num">
                                      <p:cBhvr>
                                        <p:cTn id="16" dur="500" fill="hold"/>
                                        <p:tgtEl>
                                          <p:spTgt spid="169"/>
                                        </p:tgtEl>
                                        <p:attrNameLst>
                                          <p:attrName>ppt_h</p:attrName>
                                        </p:attrNameLst>
                                      </p:cBhvr>
                                      <p:tavLst>
                                        <p:tav tm="0">
                                          <p:val>
                                            <p:strVal val="#ppt_h"/>
                                          </p:val>
                                        </p:tav>
                                        <p:tav tm="100000">
                                          <p:val>
                                            <p:strVal val="#ppt_h"/>
                                          </p:val>
                                        </p:tav>
                                      </p:tavLst>
                                    </p:anim>
                                  </p:childTnLst>
                                </p:cTn>
                              </p:par>
                            </p:childTnLst>
                          </p:cTn>
                        </p:par>
                        <p:par>
                          <p:cTn id="17" fill="hold">
                            <p:stCondLst>
                              <p:cond delay="1500"/>
                            </p:stCondLst>
                            <p:childTnLst>
                              <p:par>
                                <p:cTn id="18" presetID="21" presetClass="entr" presetSubtype="1" fill="hold" nodeType="afterEffect">
                                  <p:stCondLst>
                                    <p:cond delay="0"/>
                                  </p:stCondLst>
                                  <p:childTnLst>
                                    <p:set>
                                      <p:cBhvr>
                                        <p:cTn id="19" dur="1" fill="hold">
                                          <p:stCondLst>
                                            <p:cond delay="0"/>
                                          </p:stCondLst>
                                        </p:cTn>
                                        <p:tgtEl>
                                          <p:spTgt spid="181"/>
                                        </p:tgtEl>
                                        <p:attrNameLst>
                                          <p:attrName>style.visibility</p:attrName>
                                        </p:attrNameLst>
                                      </p:cBhvr>
                                      <p:to>
                                        <p:strVal val="visible"/>
                                      </p:to>
                                    </p:set>
                                    <p:animEffect transition="in" filter="wheel(1)">
                                      <p:cBhvr>
                                        <p:cTn id="20" dur="650"/>
                                        <p:tgtEl>
                                          <p:spTgt spid="181"/>
                                        </p:tgtEl>
                                      </p:cBhvr>
                                    </p:animEffect>
                                  </p:childTnLst>
                                </p:cTn>
                              </p:par>
                              <p:par>
                                <p:cTn id="21" presetID="22" presetClass="entr" presetSubtype="8" fill="hold" nodeType="withEffect">
                                  <p:stCondLst>
                                    <p:cond delay="0"/>
                                  </p:stCondLst>
                                  <p:childTnLst>
                                    <p:set>
                                      <p:cBhvr>
                                        <p:cTn id="22" dur="1" fill="hold">
                                          <p:stCondLst>
                                            <p:cond delay="0"/>
                                          </p:stCondLst>
                                        </p:cTn>
                                        <p:tgtEl>
                                          <p:spTgt spid="178"/>
                                        </p:tgtEl>
                                        <p:attrNameLst>
                                          <p:attrName>style.visibility</p:attrName>
                                        </p:attrNameLst>
                                      </p:cBhvr>
                                      <p:to>
                                        <p:strVal val="visible"/>
                                      </p:to>
                                    </p:set>
                                    <p:animEffect transition="in" filter="wipe(left)">
                                      <p:cBhvr>
                                        <p:cTn id="23" dur="500"/>
                                        <p:tgtEl>
                                          <p:spTgt spid="178"/>
                                        </p:tgtEl>
                                      </p:cBhvr>
                                    </p:animEffect>
                                  </p:childTnLst>
                                </p:cTn>
                              </p:par>
                            </p:childTnLst>
                          </p:cTn>
                        </p:par>
                        <p:par>
                          <p:cTn id="24" fill="hold">
                            <p:stCondLst>
                              <p:cond delay="2500"/>
                            </p:stCondLst>
                            <p:childTnLst>
                              <p:par>
                                <p:cTn id="25" presetID="17" presetClass="entr" presetSubtype="8" fill="hold" nodeType="afterEffect">
                                  <p:stCondLst>
                                    <p:cond delay="200"/>
                                  </p:stCondLst>
                                  <p:childTnLst>
                                    <p:set>
                                      <p:cBhvr>
                                        <p:cTn id="26" dur="1" fill="hold">
                                          <p:stCondLst>
                                            <p:cond delay="0"/>
                                          </p:stCondLst>
                                        </p:cTn>
                                        <p:tgtEl>
                                          <p:spTgt spid="199"/>
                                        </p:tgtEl>
                                        <p:attrNameLst>
                                          <p:attrName>style.visibility</p:attrName>
                                        </p:attrNameLst>
                                      </p:cBhvr>
                                      <p:to>
                                        <p:strVal val="visible"/>
                                      </p:to>
                                    </p:set>
                                    <p:anim calcmode="lin" valueType="num">
                                      <p:cBhvr>
                                        <p:cTn id="27" dur="500" fill="hold"/>
                                        <p:tgtEl>
                                          <p:spTgt spid="199"/>
                                        </p:tgtEl>
                                        <p:attrNameLst>
                                          <p:attrName>ppt_x</p:attrName>
                                        </p:attrNameLst>
                                      </p:cBhvr>
                                      <p:tavLst>
                                        <p:tav tm="0">
                                          <p:val>
                                            <p:strVal val="#ppt_x-#ppt_w/2"/>
                                          </p:val>
                                        </p:tav>
                                        <p:tav tm="100000">
                                          <p:val>
                                            <p:strVal val="#ppt_x"/>
                                          </p:val>
                                        </p:tav>
                                      </p:tavLst>
                                    </p:anim>
                                    <p:anim calcmode="lin" valueType="num">
                                      <p:cBhvr>
                                        <p:cTn id="28" dur="500" fill="hold"/>
                                        <p:tgtEl>
                                          <p:spTgt spid="199"/>
                                        </p:tgtEl>
                                        <p:attrNameLst>
                                          <p:attrName>ppt_y</p:attrName>
                                        </p:attrNameLst>
                                      </p:cBhvr>
                                      <p:tavLst>
                                        <p:tav tm="0">
                                          <p:val>
                                            <p:strVal val="#ppt_y"/>
                                          </p:val>
                                        </p:tav>
                                        <p:tav tm="100000">
                                          <p:val>
                                            <p:strVal val="#ppt_y"/>
                                          </p:val>
                                        </p:tav>
                                      </p:tavLst>
                                    </p:anim>
                                    <p:anim calcmode="lin" valueType="num">
                                      <p:cBhvr>
                                        <p:cTn id="29" dur="500" fill="hold"/>
                                        <p:tgtEl>
                                          <p:spTgt spid="199"/>
                                        </p:tgtEl>
                                        <p:attrNameLst>
                                          <p:attrName>ppt_w</p:attrName>
                                        </p:attrNameLst>
                                      </p:cBhvr>
                                      <p:tavLst>
                                        <p:tav tm="0">
                                          <p:val>
                                            <p:fltVal val="0"/>
                                          </p:val>
                                        </p:tav>
                                        <p:tav tm="100000">
                                          <p:val>
                                            <p:strVal val="#ppt_w"/>
                                          </p:val>
                                        </p:tav>
                                      </p:tavLst>
                                    </p:anim>
                                    <p:anim calcmode="lin" valueType="num">
                                      <p:cBhvr>
                                        <p:cTn id="30" dur="500" fill="hold"/>
                                        <p:tgtEl>
                                          <p:spTgt spid="199"/>
                                        </p:tgtEl>
                                        <p:attrNameLst>
                                          <p:attrName>ppt_h</p:attrName>
                                        </p:attrNameLst>
                                      </p:cBhvr>
                                      <p:tavLst>
                                        <p:tav tm="0">
                                          <p:val>
                                            <p:strVal val="#ppt_h"/>
                                          </p:val>
                                        </p:tav>
                                        <p:tav tm="100000">
                                          <p:val>
                                            <p:strVal val="#ppt_h"/>
                                          </p:val>
                                        </p:tav>
                                      </p:tavLst>
                                    </p:anim>
                                  </p:childTnLst>
                                </p:cTn>
                              </p:par>
                            </p:childTnLst>
                          </p:cTn>
                        </p:par>
                        <p:par>
                          <p:cTn id="31" fill="hold">
                            <p:stCondLst>
                              <p:cond delay="3200"/>
                            </p:stCondLst>
                            <p:childTnLst>
                              <p:par>
                                <p:cTn id="32" presetID="22" presetClass="entr" presetSubtype="8" fill="hold" nodeType="afterEffect">
                                  <p:stCondLst>
                                    <p:cond delay="0"/>
                                  </p:stCondLst>
                                  <p:childTnLst>
                                    <p:set>
                                      <p:cBhvr>
                                        <p:cTn id="33" dur="1" fill="hold">
                                          <p:stCondLst>
                                            <p:cond delay="0"/>
                                          </p:stCondLst>
                                        </p:cTn>
                                        <p:tgtEl>
                                          <p:spTgt spid="203"/>
                                        </p:tgtEl>
                                        <p:attrNameLst>
                                          <p:attrName>style.visibility</p:attrName>
                                        </p:attrNameLst>
                                      </p:cBhvr>
                                      <p:to>
                                        <p:strVal val="visible"/>
                                      </p:to>
                                    </p:set>
                                    <p:animEffect transition="in" filter="wipe(left)">
                                      <p:cBhvr>
                                        <p:cTn id="34"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4006018" y="339523"/>
            <a:ext cx="4143645" cy="1109044"/>
            <a:chOff x="3279913" y="488294"/>
            <a:chExt cx="4143645" cy="1109044"/>
          </a:xfrm>
        </p:grpSpPr>
        <p:grpSp>
          <p:nvGrpSpPr>
            <p:cNvPr id="14" name="组合 13"/>
            <p:cNvGrpSpPr/>
            <p:nvPr/>
          </p:nvGrpSpPr>
          <p:grpSpPr>
            <a:xfrm>
              <a:off x="3279913" y="909457"/>
              <a:ext cx="4143645" cy="687881"/>
              <a:chOff x="3279913" y="909457"/>
              <a:chExt cx="4143645" cy="687881"/>
            </a:xfrm>
          </p:grpSpPr>
          <p:sp>
            <p:nvSpPr>
              <p:cNvPr id="10" name="矩形: 圆角 9"/>
              <p:cNvSpPr/>
              <p:nvPr/>
            </p:nvSpPr>
            <p:spPr>
              <a:xfrm>
                <a:off x="3279913" y="909457"/>
                <a:ext cx="4143645"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2646878"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客观评价方法</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69" name="组合 168"/>
          <p:cNvGrpSpPr/>
          <p:nvPr/>
        </p:nvGrpSpPr>
        <p:grpSpPr>
          <a:xfrm>
            <a:off x="1291735" y="2094366"/>
            <a:ext cx="2714402" cy="610407"/>
            <a:chOff x="3135993" y="1280937"/>
            <a:chExt cx="2714402" cy="610407"/>
          </a:xfrm>
        </p:grpSpPr>
        <p:sp>
          <p:nvSpPr>
            <p:cNvPr id="170" name="矩形: 圆角 169"/>
            <p:cNvSpPr/>
            <p:nvPr/>
          </p:nvSpPr>
          <p:spPr>
            <a:xfrm>
              <a:off x="3839426" y="1280937"/>
              <a:ext cx="2010969"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71" name="矩形 170"/>
            <p:cNvSpPr/>
            <p:nvPr/>
          </p:nvSpPr>
          <p:spPr>
            <a:xfrm>
              <a:off x="4289844" y="1333399"/>
              <a:ext cx="1261884"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原理：</a:t>
              </a:r>
            </a:p>
          </p:txBody>
        </p:sp>
        <p:cxnSp>
          <p:nvCxnSpPr>
            <p:cNvPr id="173" name="直接连接符 172"/>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176" name="矩形 175"/>
          <p:cNvSpPr/>
          <p:nvPr/>
        </p:nvSpPr>
        <p:spPr>
          <a:xfrm>
            <a:off x="1962783" y="2817164"/>
            <a:ext cx="8653556" cy="2250937"/>
          </a:xfrm>
          <a:prstGeom prst="rect">
            <a:avLst/>
          </a:prstGeom>
        </p:spPr>
        <p:txBody>
          <a:bodyPr wrap="square">
            <a:spAutoFit/>
          </a:bodyPr>
          <a:lstStyle/>
          <a:p>
            <a:pPr fontAlgn="base">
              <a:lnSpc>
                <a:spcPct val="150000"/>
              </a:lnSpc>
              <a:spcAft>
                <a:spcPct val="0"/>
              </a:spcAft>
              <a:defRPr/>
            </a:pPr>
            <a:r>
              <a:rPr lang="zh-CN" altLang="en-US" sz="2400" dirty="0">
                <a:latin typeface="+mn-ea"/>
              </a:rPr>
              <a:t>         对输入和输出语音信号进行分析和处理，从中提取出一些特征参量作为研究对象，最后设计一个“失真距离”，这个失真距离值跟提取出来的特征参量有关并由这些参量完全决定，以此“失真距离”值作为语音质量的客观评价值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7" presetClass="entr" presetSubtype="8" fill="hold" nodeType="afterEffect">
                                  <p:stCondLst>
                                    <p:cond delay="0"/>
                                  </p:stCondLst>
                                  <p:childTnLst>
                                    <p:set>
                                      <p:cBhvr>
                                        <p:cTn id="12" dur="1" fill="hold">
                                          <p:stCondLst>
                                            <p:cond delay="0"/>
                                          </p:stCondLst>
                                        </p:cTn>
                                        <p:tgtEl>
                                          <p:spTgt spid="169"/>
                                        </p:tgtEl>
                                        <p:attrNameLst>
                                          <p:attrName>style.visibility</p:attrName>
                                        </p:attrNameLst>
                                      </p:cBhvr>
                                      <p:to>
                                        <p:strVal val="visible"/>
                                      </p:to>
                                    </p:set>
                                    <p:anim calcmode="lin" valueType="num">
                                      <p:cBhvr>
                                        <p:cTn id="13" dur="500" fill="hold"/>
                                        <p:tgtEl>
                                          <p:spTgt spid="169"/>
                                        </p:tgtEl>
                                        <p:attrNameLst>
                                          <p:attrName>ppt_x</p:attrName>
                                        </p:attrNameLst>
                                      </p:cBhvr>
                                      <p:tavLst>
                                        <p:tav tm="0">
                                          <p:val>
                                            <p:strVal val="#ppt_x-#ppt_w/2"/>
                                          </p:val>
                                        </p:tav>
                                        <p:tav tm="100000">
                                          <p:val>
                                            <p:strVal val="#ppt_x"/>
                                          </p:val>
                                        </p:tav>
                                      </p:tavLst>
                                    </p:anim>
                                    <p:anim calcmode="lin" valueType="num">
                                      <p:cBhvr>
                                        <p:cTn id="14" dur="500" fill="hold"/>
                                        <p:tgtEl>
                                          <p:spTgt spid="169"/>
                                        </p:tgtEl>
                                        <p:attrNameLst>
                                          <p:attrName>ppt_y</p:attrName>
                                        </p:attrNameLst>
                                      </p:cBhvr>
                                      <p:tavLst>
                                        <p:tav tm="0">
                                          <p:val>
                                            <p:strVal val="#ppt_y"/>
                                          </p:val>
                                        </p:tav>
                                        <p:tav tm="100000">
                                          <p:val>
                                            <p:strVal val="#ppt_y"/>
                                          </p:val>
                                        </p:tav>
                                      </p:tavLst>
                                    </p:anim>
                                    <p:anim calcmode="lin" valueType="num">
                                      <p:cBhvr>
                                        <p:cTn id="15" dur="500" fill="hold"/>
                                        <p:tgtEl>
                                          <p:spTgt spid="169"/>
                                        </p:tgtEl>
                                        <p:attrNameLst>
                                          <p:attrName>ppt_w</p:attrName>
                                        </p:attrNameLst>
                                      </p:cBhvr>
                                      <p:tavLst>
                                        <p:tav tm="0">
                                          <p:val>
                                            <p:fltVal val="0"/>
                                          </p:val>
                                        </p:tav>
                                        <p:tav tm="100000">
                                          <p:val>
                                            <p:strVal val="#ppt_w"/>
                                          </p:val>
                                        </p:tav>
                                      </p:tavLst>
                                    </p:anim>
                                    <p:anim calcmode="lin" valueType="num">
                                      <p:cBhvr>
                                        <p:cTn id="16" dur="500" fill="hold"/>
                                        <p:tgtEl>
                                          <p:spTgt spid="169"/>
                                        </p:tgtEl>
                                        <p:attrNameLst>
                                          <p:attrName>ppt_h</p:attrName>
                                        </p:attrNameLst>
                                      </p:cBhvr>
                                      <p:tavLst>
                                        <p:tav tm="0">
                                          <p:val>
                                            <p:strVal val="#ppt_h"/>
                                          </p:val>
                                        </p:tav>
                                        <p:tav tm="100000">
                                          <p:val>
                                            <p:strVal val="#ppt_h"/>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76"/>
                                        </p:tgtEl>
                                        <p:attrNameLst>
                                          <p:attrName>style.visibility</p:attrName>
                                        </p:attrNameLst>
                                      </p:cBhvr>
                                      <p:to>
                                        <p:strVal val="visible"/>
                                      </p:to>
                                    </p:set>
                                    <p:animEffect transition="in" filter="fade">
                                      <p:cBhvr>
                                        <p:cTn id="20"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3637086" y="339523"/>
            <a:ext cx="4917826" cy="1109044"/>
            <a:chOff x="3279913" y="488294"/>
            <a:chExt cx="4917826" cy="1109044"/>
          </a:xfrm>
        </p:grpSpPr>
        <p:grpSp>
          <p:nvGrpSpPr>
            <p:cNvPr id="14" name="组合 13"/>
            <p:cNvGrpSpPr/>
            <p:nvPr/>
          </p:nvGrpSpPr>
          <p:grpSpPr>
            <a:xfrm>
              <a:off x="3279913" y="909457"/>
              <a:ext cx="4917826" cy="687881"/>
              <a:chOff x="3279913" y="909457"/>
              <a:chExt cx="4917826" cy="687881"/>
            </a:xfrm>
          </p:grpSpPr>
          <p:sp>
            <p:nvSpPr>
              <p:cNvPr id="10" name="矩形: 圆角 9"/>
              <p:cNvSpPr/>
              <p:nvPr/>
            </p:nvSpPr>
            <p:spPr>
              <a:xfrm>
                <a:off x="3279913" y="909457"/>
                <a:ext cx="4917826"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3467616"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客观评价的优缺点</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69" name="组合 168"/>
          <p:cNvGrpSpPr/>
          <p:nvPr/>
        </p:nvGrpSpPr>
        <p:grpSpPr>
          <a:xfrm>
            <a:off x="608459" y="1711461"/>
            <a:ext cx="2714402" cy="610407"/>
            <a:chOff x="3135993" y="1280937"/>
            <a:chExt cx="2714402" cy="610407"/>
          </a:xfrm>
        </p:grpSpPr>
        <p:sp>
          <p:nvSpPr>
            <p:cNvPr id="170" name="矩形: 圆角 169"/>
            <p:cNvSpPr/>
            <p:nvPr/>
          </p:nvSpPr>
          <p:spPr>
            <a:xfrm>
              <a:off x="3839426" y="1280937"/>
              <a:ext cx="2010969"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71" name="矩形 170"/>
            <p:cNvSpPr/>
            <p:nvPr/>
          </p:nvSpPr>
          <p:spPr>
            <a:xfrm>
              <a:off x="4289844" y="1333399"/>
              <a:ext cx="1261884"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优点：</a:t>
              </a:r>
            </a:p>
          </p:txBody>
        </p:sp>
        <p:cxnSp>
          <p:nvCxnSpPr>
            <p:cNvPr id="173" name="直接连接符 172"/>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185" name="组合 184"/>
          <p:cNvGrpSpPr/>
          <p:nvPr/>
        </p:nvGrpSpPr>
        <p:grpSpPr>
          <a:xfrm>
            <a:off x="608459" y="3915435"/>
            <a:ext cx="2714402" cy="610407"/>
            <a:chOff x="3135993" y="1280937"/>
            <a:chExt cx="2714402" cy="610407"/>
          </a:xfrm>
        </p:grpSpPr>
        <p:sp>
          <p:nvSpPr>
            <p:cNvPr id="186" name="矩形: 圆角 185"/>
            <p:cNvSpPr/>
            <p:nvPr/>
          </p:nvSpPr>
          <p:spPr>
            <a:xfrm>
              <a:off x="3839426" y="1280937"/>
              <a:ext cx="2010969"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87" name="矩形 186"/>
            <p:cNvSpPr/>
            <p:nvPr/>
          </p:nvSpPr>
          <p:spPr>
            <a:xfrm>
              <a:off x="4289844" y="1333399"/>
              <a:ext cx="1261884"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缺点：</a:t>
              </a:r>
            </a:p>
          </p:txBody>
        </p:sp>
        <p:cxnSp>
          <p:nvCxnSpPr>
            <p:cNvPr id="188" name="直接连接符 187"/>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201" name="组合 200"/>
          <p:cNvGrpSpPr/>
          <p:nvPr/>
        </p:nvGrpSpPr>
        <p:grpSpPr>
          <a:xfrm>
            <a:off x="1409936" y="4924892"/>
            <a:ext cx="5722265" cy="762349"/>
            <a:chOff x="2449254" y="2284639"/>
            <a:chExt cx="5722265" cy="762349"/>
          </a:xfrm>
        </p:grpSpPr>
        <p:sp>
          <p:nvSpPr>
            <p:cNvPr id="202" name="矩形: 圆角 201"/>
            <p:cNvSpPr/>
            <p:nvPr/>
          </p:nvSpPr>
          <p:spPr>
            <a:xfrm>
              <a:off x="2449254" y="2284639"/>
              <a:ext cx="5722265" cy="762349"/>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03" name="矩形 202"/>
            <p:cNvSpPr/>
            <p:nvPr/>
          </p:nvSpPr>
          <p:spPr>
            <a:xfrm>
              <a:off x="2449254" y="2324019"/>
              <a:ext cx="5722264" cy="588944"/>
            </a:xfrm>
            <a:prstGeom prst="rect">
              <a:avLst/>
            </a:prstGeom>
          </p:spPr>
          <p:txBody>
            <a:bodyPr wrap="square">
              <a:spAutoFit/>
            </a:bodyPr>
            <a:lstStyle/>
            <a:p>
              <a:pPr algn="ctr" fontAlgn="base">
                <a:lnSpc>
                  <a:spcPct val="150000"/>
                </a:lnSpc>
                <a:spcAft>
                  <a:spcPct val="0"/>
                </a:spcAft>
                <a:defRPr/>
              </a:pPr>
              <a:r>
                <a:rPr lang="zh-CN" altLang="en-US" sz="2400" dirty="0">
                  <a:latin typeface="+mn-ea"/>
                </a:rPr>
                <a:t>无法达到与主观评价完全一致的效果</a:t>
              </a:r>
            </a:p>
          </p:txBody>
        </p:sp>
      </p:grpSp>
      <p:grpSp>
        <p:nvGrpSpPr>
          <p:cNvPr id="189" name="组合 188"/>
          <p:cNvGrpSpPr/>
          <p:nvPr/>
        </p:nvGrpSpPr>
        <p:grpSpPr>
          <a:xfrm>
            <a:off x="1409935" y="2738878"/>
            <a:ext cx="1614259" cy="762349"/>
            <a:chOff x="2449254" y="2284639"/>
            <a:chExt cx="5722265" cy="762349"/>
          </a:xfrm>
        </p:grpSpPr>
        <p:sp>
          <p:nvSpPr>
            <p:cNvPr id="190" name="矩形: 圆角 189"/>
            <p:cNvSpPr/>
            <p:nvPr/>
          </p:nvSpPr>
          <p:spPr>
            <a:xfrm>
              <a:off x="2449254" y="2284639"/>
              <a:ext cx="5722265" cy="762349"/>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91" name="矩形 190"/>
            <p:cNvSpPr/>
            <p:nvPr/>
          </p:nvSpPr>
          <p:spPr>
            <a:xfrm>
              <a:off x="2449254" y="2324019"/>
              <a:ext cx="5722264" cy="588944"/>
            </a:xfrm>
            <a:prstGeom prst="rect">
              <a:avLst/>
            </a:prstGeom>
          </p:spPr>
          <p:txBody>
            <a:bodyPr wrap="square">
              <a:spAutoFit/>
            </a:bodyPr>
            <a:lstStyle/>
            <a:p>
              <a:pPr algn="ctr" fontAlgn="base">
                <a:lnSpc>
                  <a:spcPct val="150000"/>
                </a:lnSpc>
                <a:spcAft>
                  <a:spcPct val="0"/>
                </a:spcAft>
                <a:defRPr/>
              </a:pPr>
              <a:r>
                <a:rPr lang="zh-CN" altLang="en-US" sz="2400" dirty="0">
                  <a:latin typeface="+mn-ea"/>
                </a:rPr>
                <a:t>简单</a:t>
              </a:r>
            </a:p>
          </p:txBody>
        </p:sp>
      </p:grpSp>
      <p:grpSp>
        <p:nvGrpSpPr>
          <p:cNvPr id="192" name="组合 191"/>
          <p:cNvGrpSpPr/>
          <p:nvPr/>
        </p:nvGrpSpPr>
        <p:grpSpPr>
          <a:xfrm>
            <a:off x="3487141" y="2704480"/>
            <a:ext cx="2293727" cy="1182322"/>
            <a:chOff x="2449254" y="2284639"/>
            <a:chExt cx="5722265" cy="1182322"/>
          </a:xfrm>
        </p:grpSpPr>
        <p:sp>
          <p:nvSpPr>
            <p:cNvPr id="193" name="矩形: 圆角 192"/>
            <p:cNvSpPr/>
            <p:nvPr/>
          </p:nvSpPr>
          <p:spPr>
            <a:xfrm>
              <a:off x="2449254" y="2284639"/>
              <a:ext cx="5722265" cy="762349"/>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94" name="矩形 193"/>
            <p:cNvSpPr/>
            <p:nvPr/>
          </p:nvSpPr>
          <p:spPr>
            <a:xfrm>
              <a:off x="2449254" y="2324019"/>
              <a:ext cx="5722265" cy="1142942"/>
            </a:xfrm>
            <a:prstGeom prst="rect">
              <a:avLst/>
            </a:prstGeom>
          </p:spPr>
          <p:txBody>
            <a:bodyPr wrap="square">
              <a:spAutoFit/>
            </a:bodyPr>
            <a:lstStyle/>
            <a:p>
              <a:pPr algn="ctr" fontAlgn="base">
                <a:lnSpc>
                  <a:spcPct val="150000"/>
                </a:lnSpc>
                <a:spcAft>
                  <a:spcPct val="0"/>
                </a:spcAft>
                <a:defRPr/>
              </a:pPr>
              <a:r>
                <a:rPr lang="zh-CN" altLang="en-US" sz="2400" dirty="0">
                  <a:latin typeface="+mn-ea"/>
                </a:rPr>
                <a:t>可重复性强</a:t>
              </a:r>
            </a:p>
          </p:txBody>
        </p:sp>
      </p:grpSp>
      <p:grpSp>
        <p:nvGrpSpPr>
          <p:cNvPr id="195" name="组合 194"/>
          <p:cNvGrpSpPr/>
          <p:nvPr/>
        </p:nvGrpSpPr>
        <p:grpSpPr>
          <a:xfrm>
            <a:off x="6180018" y="2724170"/>
            <a:ext cx="3831887" cy="1182322"/>
            <a:chOff x="2449254" y="2284639"/>
            <a:chExt cx="5722265" cy="1182322"/>
          </a:xfrm>
        </p:grpSpPr>
        <p:sp>
          <p:nvSpPr>
            <p:cNvPr id="196" name="矩形: 圆角 195"/>
            <p:cNvSpPr/>
            <p:nvPr/>
          </p:nvSpPr>
          <p:spPr>
            <a:xfrm>
              <a:off x="2449254" y="2284639"/>
              <a:ext cx="5722265" cy="762349"/>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97" name="矩形 196"/>
            <p:cNvSpPr/>
            <p:nvPr/>
          </p:nvSpPr>
          <p:spPr>
            <a:xfrm>
              <a:off x="2449254" y="2324019"/>
              <a:ext cx="5722265" cy="1142942"/>
            </a:xfrm>
            <a:prstGeom prst="rect">
              <a:avLst/>
            </a:prstGeom>
          </p:spPr>
          <p:txBody>
            <a:bodyPr wrap="square">
              <a:spAutoFit/>
            </a:bodyPr>
            <a:lstStyle/>
            <a:p>
              <a:pPr algn="ctr" fontAlgn="base">
                <a:lnSpc>
                  <a:spcPct val="150000"/>
                </a:lnSpc>
                <a:spcAft>
                  <a:spcPct val="0"/>
                </a:spcAft>
                <a:defRPr/>
              </a:pPr>
              <a:r>
                <a:rPr lang="zh-CN" altLang="en-US" sz="2400" dirty="0">
                  <a:latin typeface="+mn-ea"/>
                </a:rPr>
                <a:t>与试听者主观感觉无关</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7" presetClass="entr" presetSubtype="8" fill="hold" nodeType="afterEffect">
                                  <p:stCondLst>
                                    <p:cond delay="0"/>
                                  </p:stCondLst>
                                  <p:childTnLst>
                                    <p:set>
                                      <p:cBhvr>
                                        <p:cTn id="12" dur="1" fill="hold">
                                          <p:stCondLst>
                                            <p:cond delay="0"/>
                                          </p:stCondLst>
                                        </p:cTn>
                                        <p:tgtEl>
                                          <p:spTgt spid="169"/>
                                        </p:tgtEl>
                                        <p:attrNameLst>
                                          <p:attrName>style.visibility</p:attrName>
                                        </p:attrNameLst>
                                      </p:cBhvr>
                                      <p:to>
                                        <p:strVal val="visible"/>
                                      </p:to>
                                    </p:set>
                                    <p:anim calcmode="lin" valueType="num">
                                      <p:cBhvr>
                                        <p:cTn id="13" dur="500" fill="hold"/>
                                        <p:tgtEl>
                                          <p:spTgt spid="169"/>
                                        </p:tgtEl>
                                        <p:attrNameLst>
                                          <p:attrName>ppt_x</p:attrName>
                                        </p:attrNameLst>
                                      </p:cBhvr>
                                      <p:tavLst>
                                        <p:tav tm="0">
                                          <p:val>
                                            <p:strVal val="#ppt_x-#ppt_w/2"/>
                                          </p:val>
                                        </p:tav>
                                        <p:tav tm="100000">
                                          <p:val>
                                            <p:strVal val="#ppt_x"/>
                                          </p:val>
                                        </p:tav>
                                      </p:tavLst>
                                    </p:anim>
                                    <p:anim calcmode="lin" valueType="num">
                                      <p:cBhvr>
                                        <p:cTn id="14" dur="500" fill="hold"/>
                                        <p:tgtEl>
                                          <p:spTgt spid="169"/>
                                        </p:tgtEl>
                                        <p:attrNameLst>
                                          <p:attrName>ppt_y</p:attrName>
                                        </p:attrNameLst>
                                      </p:cBhvr>
                                      <p:tavLst>
                                        <p:tav tm="0">
                                          <p:val>
                                            <p:strVal val="#ppt_y"/>
                                          </p:val>
                                        </p:tav>
                                        <p:tav tm="100000">
                                          <p:val>
                                            <p:strVal val="#ppt_y"/>
                                          </p:val>
                                        </p:tav>
                                      </p:tavLst>
                                    </p:anim>
                                    <p:anim calcmode="lin" valueType="num">
                                      <p:cBhvr>
                                        <p:cTn id="15" dur="500" fill="hold"/>
                                        <p:tgtEl>
                                          <p:spTgt spid="169"/>
                                        </p:tgtEl>
                                        <p:attrNameLst>
                                          <p:attrName>ppt_w</p:attrName>
                                        </p:attrNameLst>
                                      </p:cBhvr>
                                      <p:tavLst>
                                        <p:tav tm="0">
                                          <p:val>
                                            <p:fltVal val="0"/>
                                          </p:val>
                                        </p:tav>
                                        <p:tav tm="100000">
                                          <p:val>
                                            <p:strVal val="#ppt_w"/>
                                          </p:val>
                                        </p:tav>
                                      </p:tavLst>
                                    </p:anim>
                                    <p:anim calcmode="lin" valueType="num">
                                      <p:cBhvr>
                                        <p:cTn id="16" dur="500" fill="hold"/>
                                        <p:tgtEl>
                                          <p:spTgt spid="169"/>
                                        </p:tgtEl>
                                        <p:attrNameLst>
                                          <p:attrName>ppt_h</p:attrName>
                                        </p:attrNameLst>
                                      </p:cBhvr>
                                      <p:tavLst>
                                        <p:tav tm="0">
                                          <p:val>
                                            <p:strVal val="#ppt_h"/>
                                          </p:val>
                                        </p:tav>
                                        <p:tav tm="100000">
                                          <p:val>
                                            <p:strVal val="#ppt_h"/>
                                          </p:val>
                                        </p:tav>
                                      </p:tavLst>
                                    </p:anim>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189"/>
                                        </p:tgtEl>
                                        <p:attrNameLst>
                                          <p:attrName>style.visibility</p:attrName>
                                        </p:attrNameLst>
                                      </p:cBhvr>
                                      <p:to>
                                        <p:strVal val="visible"/>
                                      </p:to>
                                    </p:set>
                                    <p:animEffect transition="in" filter="wipe(left)">
                                      <p:cBhvr>
                                        <p:cTn id="20" dur="500"/>
                                        <p:tgtEl>
                                          <p:spTgt spid="189"/>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192"/>
                                        </p:tgtEl>
                                        <p:attrNameLst>
                                          <p:attrName>style.visibility</p:attrName>
                                        </p:attrNameLst>
                                      </p:cBhvr>
                                      <p:to>
                                        <p:strVal val="visible"/>
                                      </p:to>
                                    </p:set>
                                    <p:animEffect transition="in" filter="wipe(left)">
                                      <p:cBhvr>
                                        <p:cTn id="24" dur="500"/>
                                        <p:tgtEl>
                                          <p:spTgt spid="192"/>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195"/>
                                        </p:tgtEl>
                                        <p:attrNameLst>
                                          <p:attrName>style.visibility</p:attrName>
                                        </p:attrNameLst>
                                      </p:cBhvr>
                                      <p:to>
                                        <p:strVal val="visible"/>
                                      </p:to>
                                    </p:set>
                                    <p:animEffect transition="in" filter="wipe(left)">
                                      <p:cBhvr>
                                        <p:cTn id="28" dur="500"/>
                                        <p:tgtEl>
                                          <p:spTgt spid="195"/>
                                        </p:tgtEl>
                                      </p:cBhvr>
                                    </p:animEffect>
                                  </p:childTnLst>
                                </p:cTn>
                              </p:par>
                            </p:childTnLst>
                          </p:cTn>
                        </p:par>
                        <p:par>
                          <p:cTn id="29" fill="hold">
                            <p:stCondLst>
                              <p:cond delay="3000"/>
                            </p:stCondLst>
                            <p:childTnLst>
                              <p:par>
                                <p:cTn id="30" presetID="17" presetClass="entr" presetSubtype="8" fill="hold" nodeType="afterEffect">
                                  <p:stCondLst>
                                    <p:cond delay="0"/>
                                  </p:stCondLst>
                                  <p:childTnLst>
                                    <p:set>
                                      <p:cBhvr>
                                        <p:cTn id="31" dur="1" fill="hold">
                                          <p:stCondLst>
                                            <p:cond delay="0"/>
                                          </p:stCondLst>
                                        </p:cTn>
                                        <p:tgtEl>
                                          <p:spTgt spid="185"/>
                                        </p:tgtEl>
                                        <p:attrNameLst>
                                          <p:attrName>style.visibility</p:attrName>
                                        </p:attrNameLst>
                                      </p:cBhvr>
                                      <p:to>
                                        <p:strVal val="visible"/>
                                      </p:to>
                                    </p:set>
                                    <p:anim calcmode="lin" valueType="num">
                                      <p:cBhvr>
                                        <p:cTn id="32" dur="500" fill="hold"/>
                                        <p:tgtEl>
                                          <p:spTgt spid="185"/>
                                        </p:tgtEl>
                                        <p:attrNameLst>
                                          <p:attrName>ppt_x</p:attrName>
                                        </p:attrNameLst>
                                      </p:cBhvr>
                                      <p:tavLst>
                                        <p:tav tm="0">
                                          <p:val>
                                            <p:strVal val="#ppt_x-#ppt_w/2"/>
                                          </p:val>
                                        </p:tav>
                                        <p:tav tm="100000">
                                          <p:val>
                                            <p:strVal val="#ppt_x"/>
                                          </p:val>
                                        </p:tav>
                                      </p:tavLst>
                                    </p:anim>
                                    <p:anim calcmode="lin" valueType="num">
                                      <p:cBhvr>
                                        <p:cTn id="33" dur="500" fill="hold"/>
                                        <p:tgtEl>
                                          <p:spTgt spid="185"/>
                                        </p:tgtEl>
                                        <p:attrNameLst>
                                          <p:attrName>ppt_y</p:attrName>
                                        </p:attrNameLst>
                                      </p:cBhvr>
                                      <p:tavLst>
                                        <p:tav tm="0">
                                          <p:val>
                                            <p:strVal val="#ppt_y"/>
                                          </p:val>
                                        </p:tav>
                                        <p:tav tm="100000">
                                          <p:val>
                                            <p:strVal val="#ppt_y"/>
                                          </p:val>
                                        </p:tav>
                                      </p:tavLst>
                                    </p:anim>
                                    <p:anim calcmode="lin" valueType="num">
                                      <p:cBhvr>
                                        <p:cTn id="34" dur="500" fill="hold"/>
                                        <p:tgtEl>
                                          <p:spTgt spid="185"/>
                                        </p:tgtEl>
                                        <p:attrNameLst>
                                          <p:attrName>ppt_w</p:attrName>
                                        </p:attrNameLst>
                                      </p:cBhvr>
                                      <p:tavLst>
                                        <p:tav tm="0">
                                          <p:val>
                                            <p:fltVal val="0"/>
                                          </p:val>
                                        </p:tav>
                                        <p:tav tm="100000">
                                          <p:val>
                                            <p:strVal val="#ppt_w"/>
                                          </p:val>
                                        </p:tav>
                                      </p:tavLst>
                                    </p:anim>
                                    <p:anim calcmode="lin" valueType="num">
                                      <p:cBhvr>
                                        <p:cTn id="35" dur="500" fill="hold"/>
                                        <p:tgtEl>
                                          <p:spTgt spid="185"/>
                                        </p:tgtEl>
                                        <p:attrNameLst>
                                          <p:attrName>ppt_h</p:attrName>
                                        </p:attrNameLst>
                                      </p:cBhvr>
                                      <p:tavLst>
                                        <p:tav tm="0">
                                          <p:val>
                                            <p:strVal val="#ppt_h"/>
                                          </p:val>
                                        </p:tav>
                                        <p:tav tm="100000">
                                          <p:val>
                                            <p:strVal val="#ppt_h"/>
                                          </p:val>
                                        </p:tav>
                                      </p:tavLst>
                                    </p:anim>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201"/>
                                        </p:tgtEl>
                                        <p:attrNameLst>
                                          <p:attrName>style.visibility</p:attrName>
                                        </p:attrNameLst>
                                      </p:cBhvr>
                                      <p:to>
                                        <p:strVal val="visible"/>
                                      </p:to>
                                    </p:set>
                                    <p:animEffect transition="in" filter="wipe(left)">
                                      <p:cBhvr>
                                        <p:cTn id="39"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3239626" y="339523"/>
            <a:ext cx="5722264" cy="1109044"/>
            <a:chOff x="3279913" y="488294"/>
            <a:chExt cx="5722264" cy="1109044"/>
          </a:xfrm>
        </p:grpSpPr>
        <p:grpSp>
          <p:nvGrpSpPr>
            <p:cNvPr id="14" name="组合 13"/>
            <p:cNvGrpSpPr/>
            <p:nvPr/>
          </p:nvGrpSpPr>
          <p:grpSpPr>
            <a:xfrm>
              <a:off x="3279913" y="909457"/>
              <a:ext cx="5722264" cy="687881"/>
              <a:chOff x="3279913" y="909457"/>
              <a:chExt cx="5722264" cy="687881"/>
            </a:xfrm>
          </p:grpSpPr>
          <p:sp>
            <p:nvSpPr>
              <p:cNvPr id="10" name="矩形: 圆角 9"/>
              <p:cNvSpPr/>
              <p:nvPr/>
            </p:nvSpPr>
            <p:spPr>
              <a:xfrm>
                <a:off x="3279913" y="909457"/>
                <a:ext cx="5722264"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4288353"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语音质量客观评价方法</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89" name="组合 188"/>
          <p:cNvGrpSpPr/>
          <p:nvPr/>
        </p:nvGrpSpPr>
        <p:grpSpPr>
          <a:xfrm>
            <a:off x="1949581" y="1973189"/>
            <a:ext cx="3181836" cy="554008"/>
            <a:chOff x="1962782" y="3317604"/>
            <a:chExt cx="3181836" cy="554008"/>
          </a:xfrm>
        </p:grpSpPr>
        <p:sp>
          <p:nvSpPr>
            <p:cNvPr id="190" name="矩形: 圆角 189"/>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p:cNvSpPr/>
            <p:nvPr/>
          </p:nvSpPr>
          <p:spPr>
            <a:xfrm>
              <a:off x="2175681" y="3384550"/>
              <a:ext cx="2968937" cy="461665"/>
            </a:xfrm>
            <a:prstGeom prst="rect">
              <a:avLst/>
            </a:prstGeom>
          </p:spPr>
          <p:txBody>
            <a:bodyPr wrap="square">
              <a:spAutoFit/>
            </a:bodyPr>
            <a:lstStyle/>
            <a:p>
              <a:pPr fontAlgn="base">
                <a:spcAft>
                  <a:spcPct val="0"/>
                </a:spcAft>
                <a:defRPr/>
              </a:pPr>
              <a:r>
                <a:rPr lang="zh-CN" altLang="en-US" sz="2400" dirty="0">
                  <a:latin typeface="+mn-ea"/>
                </a:rPr>
                <a:t>基于输入－输出的</a:t>
              </a:r>
            </a:p>
          </p:txBody>
        </p:sp>
      </p:grpSp>
      <p:sp>
        <p:nvSpPr>
          <p:cNvPr id="192" name="矩形 191"/>
          <p:cNvSpPr/>
          <p:nvPr/>
        </p:nvSpPr>
        <p:spPr>
          <a:xfrm>
            <a:off x="2083036" y="2727666"/>
            <a:ext cx="9306454" cy="949042"/>
          </a:xfrm>
          <a:prstGeom prst="rect">
            <a:avLst/>
          </a:prstGeom>
        </p:spPr>
        <p:txBody>
          <a:bodyPr wrap="square">
            <a:spAutoFit/>
          </a:bodyPr>
          <a:lstStyle/>
          <a:p>
            <a:pPr>
              <a:lnSpc>
                <a:spcPct val="120000"/>
              </a:lnSpc>
            </a:pPr>
            <a:r>
              <a:rPr lang="zh-CN" altLang="en-US" sz="2400" dirty="0">
                <a:solidFill>
                  <a:schemeClr val="tx1">
                    <a:lumMod val="85000"/>
                    <a:lumOff val="15000"/>
                  </a:schemeClr>
                </a:solidFill>
                <a:latin typeface="+mn-ea"/>
                <a:cs typeface="+mn-ea"/>
                <a:sym typeface="+mn-lt"/>
              </a:rPr>
              <a:t>根据原始语音和经过处理后的语音信号之间的误差大小来判别语音质量的好坏，是一种误差度量 </a:t>
            </a:r>
          </a:p>
        </p:txBody>
      </p:sp>
      <p:grpSp>
        <p:nvGrpSpPr>
          <p:cNvPr id="197" name="组合 196"/>
          <p:cNvGrpSpPr/>
          <p:nvPr/>
        </p:nvGrpSpPr>
        <p:grpSpPr>
          <a:xfrm>
            <a:off x="1949581" y="3890023"/>
            <a:ext cx="3028731" cy="554008"/>
            <a:chOff x="1962782" y="3317604"/>
            <a:chExt cx="3028731" cy="554008"/>
          </a:xfrm>
        </p:grpSpPr>
        <p:sp>
          <p:nvSpPr>
            <p:cNvPr id="198" name="矩形: 圆角 197"/>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p:cNvSpPr/>
            <p:nvPr/>
          </p:nvSpPr>
          <p:spPr>
            <a:xfrm>
              <a:off x="2006132" y="3384550"/>
              <a:ext cx="2968937" cy="461665"/>
            </a:xfrm>
            <a:prstGeom prst="rect">
              <a:avLst/>
            </a:prstGeom>
          </p:spPr>
          <p:txBody>
            <a:bodyPr wrap="square">
              <a:spAutoFit/>
            </a:bodyPr>
            <a:lstStyle/>
            <a:p>
              <a:pPr algn="ctr" fontAlgn="base">
                <a:spcAft>
                  <a:spcPct val="0"/>
                </a:spcAft>
                <a:defRPr/>
              </a:pPr>
              <a:r>
                <a:rPr lang="zh-CN" altLang="en-US" sz="2400" dirty="0">
                  <a:latin typeface="+mn-ea"/>
                </a:rPr>
                <a:t>基于输出的</a:t>
              </a:r>
            </a:p>
          </p:txBody>
        </p:sp>
      </p:grpSp>
      <p:sp>
        <p:nvSpPr>
          <p:cNvPr id="200" name="矩形 199"/>
          <p:cNvSpPr/>
          <p:nvPr/>
        </p:nvSpPr>
        <p:spPr>
          <a:xfrm>
            <a:off x="2083036" y="4644500"/>
            <a:ext cx="9306454" cy="949042"/>
          </a:xfrm>
          <a:prstGeom prst="rect">
            <a:avLst/>
          </a:prstGeom>
        </p:spPr>
        <p:txBody>
          <a:bodyPr wrap="square">
            <a:spAutoFit/>
          </a:bodyPr>
          <a:lstStyle/>
          <a:p>
            <a:pPr>
              <a:lnSpc>
                <a:spcPct val="120000"/>
              </a:lnSpc>
            </a:pPr>
            <a:r>
              <a:rPr lang="zh-CN" altLang="en-US" sz="2400" dirty="0">
                <a:solidFill>
                  <a:schemeClr val="tx1">
                    <a:lumMod val="85000"/>
                    <a:lumOff val="15000"/>
                  </a:schemeClr>
                </a:solidFill>
                <a:latin typeface="+mn-ea"/>
                <a:cs typeface="+mn-ea"/>
                <a:sym typeface="+mn-lt"/>
              </a:rPr>
              <a:t>仅根据经处理后的语音信号来进行质量评价（因为有些领域无法得到原始语音）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189"/>
                                        </p:tgtEl>
                                        <p:attrNameLst>
                                          <p:attrName>style.visibility</p:attrName>
                                        </p:attrNameLst>
                                      </p:cBhvr>
                                      <p:to>
                                        <p:strVal val="visible"/>
                                      </p:to>
                                    </p:set>
                                    <p:animEffect transition="in" filter="barn(inVertical)">
                                      <p:cBhvr>
                                        <p:cTn id="13" dur="500"/>
                                        <p:tgtEl>
                                          <p:spTgt spid="189"/>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92"/>
                                        </p:tgtEl>
                                        <p:attrNameLst>
                                          <p:attrName>style.visibility</p:attrName>
                                        </p:attrNameLst>
                                      </p:cBhvr>
                                      <p:to>
                                        <p:strVal val="visible"/>
                                      </p:to>
                                    </p:set>
                                    <p:animEffect transition="in" filter="fade">
                                      <p:cBhvr>
                                        <p:cTn id="17" dur="500"/>
                                        <p:tgtEl>
                                          <p:spTgt spid="192"/>
                                        </p:tgtEl>
                                      </p:cBhvr>
                                    </p:animEffect>
                                  </p:childTnLst>
                                </p:cTn>
                              </p:par>
                            </p:childTnLst>
                          </p:cTn>
                        </p:par>
                        <p:par>
                          <p:cTn id="18" fill="hold">
                            <p:stCondLst>
                              <p:cond delay="2000"/>
                            </p:stCondLst>
                            <p:childTnLst>
                              <p:par>
                                <p:cTn id="19" presetID="16" presetClass="entr" presetSubtype="21" fill="hold" nodeType="afterEffect">
                                  <p:stCondLst>
                                    <p:cond delay="0"/>
                                  </p:stCondLst>
                                  <p:childTnLst>
                                    <p:set>
                                      <p:cBhvr>
                                        <p:cTn id="20" dur="1" fill="hold">
                                          <p:stCondLst>
                                            <p:cond delay="0"/>
                                          </p:stCondLst>
                                        </p:cTn>
                                        <p:tgtEl>
                                          <p:spTgt spid="197"/>
                                        </p:tgtEl>
                                        <p:attrNameLst>
                                          <p:attrName>style.visibility</p:attrName>
                                        </p:attrNameLst>
                                      </p:cBhvr>
                                      <p:to>
                                        <p:strVal val="visible"/>
                                      </p:to>
                                    </p:set>
                                    <p:animEffect transition="in" filter="barn(inVertical)">
                                      <p:cBhvr>
                                        <p:cTn id="21" dur="500"/>
                                        <p:tgtEl>
                                          <p:spTgt spid="197"/>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00"/>
                                        </p:tgtEl>
                                        <p:attrNameLst>
                                          <p:attrName>style.visibility</p:attrName>
                                        </p:attrNameLst>
                                      </p:cBhvr>
                                      <p:to>
                                        <p:strVal val="visible"/>
                                      </p:to>
                                    </p:set>
                                    <p:animEffect transition="in" filter="fade">
                                      <p:cBhvr>
                                        <p:cTn id="25"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p:bldP spid="20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2796019" y="226634"/>
            <a:ext cx="6599962" cy="1109044"/>
            <a:chOff x="3279913" y="488294"/>
            <a:chExt cx="6599962" cy="1109044"/>
          </a:xfrm>
        </p:grpSpPr>
        <p:grpSp>
          <p:nvGrpSpPr>
            <p:cNvPr id="14" name="组合 13"/>
            <p:cNvGrpSpPr/>
            <p:nvPr/>
          </p:nvGrpSpPr>
          <p:grpSpPr>
            <a:xfrm>
              <a:off x="3279913" y="909457"/>
              <a:ext cx="6599962" cy="687881"/>
              <a:chOff x="3279913" y="909457"/>
              <a:chExt cx="6599962" cy="687881"/>
            </a:xfrm>
          </p:grpSpPr>
          <p:sp>
            <p:nvSpPr>
              <p:cNvPr id="10" name="矩形: 圆角 9"/>
              <p:cNvSpPr/>
              <p:nvPr/>
            </p:nvSpPr>
            <p:spPr>
              <a:xfrm>
                <a:off x="3279913" y="909457"/>
                <a:ext cx="6599962"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5230919"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基于输入－输出的评价方法 </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89" name="组合 188"/>
          <p:cNvGrpSpPr/>
          <p:nvPr/>
        </p:nvGrpSpPr>
        <p:grpSpPr>
          <a:xfrm>
            <a:off x="1949581" y="1857928"/>
            <a:ext cx="3331204" cy="554008"/>
            <a:chOff x="1962782" y="3317604"/>
            <a:chExt cx="3331204" cy="554008"/>
          </a:xfrm>
        </p:grpSpPr>
        <p:sp>
          <p:nvSpPr>
            <p:cNvPr id="190" name="矩形: 圆角 189"/>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p:cNvSpPr/>
            <p:nvPr/>
          </p:nvSpPr>
          <p:spPr>
            <a:xfrm>
              <a:off x="2325049" y="3384550"/>
              <a:ext cx="2968937" cy="461665"/>
            </a:xfrm>
            <a:prstGeom prst="rect">
              <a:avLst/>
            </a:prstGeom>
          </p:spPr>
          <p:txBody>
            <a:bodyPr wrap="square">
              <a:spAutoFit/>
            </a:bodyPr>
            <a:lstStyle/>
            <a:p>
              <a:pPr fontAlgn="base">
                <a:spcAft>
                  <a:spcPct val="0"/>
                </a:spcAft>
                <a:defRPr/>
              </a:pPr>
              <a:r>
                <a:rPr lang="zh-CN" altLang="en-US" sz="2400" dirty="0">
                  <a:latin typeface="+mn-ea"/>
                </a:rPr>
                <a:t>比较波形的差别</a:t>
              </a:r>
            </a:p>
          </p:txBody>
        </p:sp>
      </p:grpSp>
      <p:sp>
        <p:nvSpPr>
          <p:cNvPr id="192" name="矩形 191"/>
          <p:cNvSpPr/>
          <p:nvPr/>
        </p:nvSpPr>
        <p:spPr>
          <a:xfrm>
            <a:off x="2083036" y="2810448"/>
            <a:ext cx="9306454" cy="505844"/>
          </a:xfrm>
          <a:prstGeom prst="rect">
            <a:avLst/>
          </a:prstGeom>
        </p:spPr>
        <p:txBody>
          <a:bodyPr wrap="square">
            <a:spAutoFit/>
          </a:bodyPr>
          <a:lstStyle/>
          <a:p>
            <a:pPr>
              <a:lnSpc>
                <a:spcPct val="120000"/>
              </a:lnSpc>
            </a:pPr>
            <a:r>
              <a:rPr lang="zh-CN" altLang="en-US" sz="2400" dirty="0">
                <a:solidFill>
                  <a:schemeClr val="tx1">
                    <a:lumMod val="85000"/>
                    <a:lumOff val="15000"/>
                  </a:schemeClr>
                </a:solidFill>
                <a:latin typeface="+mj-lt"/>
                <a:cs typeface="+mn-ea"/>
                <a:sym typeface="+mn-lt"/>
              </a:rPr>
              <a:t>基于</a:t>
            </a:r>
            <a:r>
              <a:rPr lang="en-US" altLang="zh-CN" sz="2400" dirty="0">
                <a:solidFill>
                  <a:schemeClr val="tx1">
                    <a:lumMod val="85000"/>
                    <a:lumOff val="15000"/>
                  </a:schemeClr>
                </a:solidFill>
                <a:latin typeface="+mj-lt"/>
                <a:cs typeface="+mn-ea"/>
                <a:sym typeface="+mn-lt"/>
              </a:rPr>
              <a:t>SNR</a:t>
            </a:r>
            <a:r>
              <a:rPr lang="zh-CN" altLang="en-US" sz="2400" dirty="0">
                <a:solidFill>
                  <a:schemeClr val="tx1">
                    <a:lumMod val="85000"/>
                    <a:lumOff val="15000"/>
                  </a:schemeClr>
                </a:solidFill>
                <a:latin typeface="+mj-lt"/>
                <a:cs typeface="+mn-ea"/>
                <a:sym typeface="+mn-lt"/>
              </a:rPr>
              <a:t>的评价方法：信噪比、分段信噪比、变频分段信噪比</a:t>
            </a:r>
          </a:p>
        </p:txBody>
      </p:sp>
      <p:grpSp>
        <p:nvGrpSpPr>
          <p:cNvPr id="197" name="组合 196"/>
          <p:cNvGrpSpPr/>
          <p:nvPr/>
        </p:nvGrpSpPr>
        <p:grpSpPr>
          <a:xfrm>
            <a:off x="1949581" y="3721363"/>
            <a:ext cx="3347713" cy="554008"/>
            <a:chOff x="1962782" y="3317604"/>
            <a:chExt cx="3347713" cy="554008"/>
          </a:xfrm>
        </p:grpSpPr>
        <p:sp>
          <p:nvSpPr>
            <p:cNvPr id="198" name="矩形: 圆角 197"/>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p:cNvSpPr/>
            <p:nvPr/>
          </p:nvSpPr>
          <p:spPr>
            <a:xfrm>
              <a:off x="2341558" y="3384550"/>
              <a:ext cx="2968937" cy="461665"/>
            </a:xfrm>
            <a:prstGeom prst="rect">
              <a:avLst/>
            </a:prstGeom>
          </p:spPr>
          <p:txBody>
            <a:bodyPr wrap="square">
              <a:spAutoFit/>
            </a:bodyPr>
            <a:lstStyle/>
            <a:p>
              <a:pPr fontAlgn="base">
                <a:spcAft>
                  <a:spcPct val="0"/>
                </a:spcAft>
                <a:defRPr/>
              </a:pPr>
              <a:r>
                <a:rPr lang="zh-CN" altLang="en-US" sz="2400" dirty="0">
                  <a:latin typeface="+mn-ea"/>
                </a:rPr>
                <a:t>比较参数的差别</a:t>
              </a:r>
            </a:p>
          </p:txBody>
        </p:sp>
      </p:grpSp>
      <p:sp>
        <p:nvSpPr>
          <p:cNvPr id="200" name="矩形 199"/>
          <p:cNvSpPr/>
          <p:nvPr/>
        </p:nvSpPr>
        <p:spPr>
          <a:xfrm>
            <a:off x="2083036" y="4574590"/>
            <a:ext cx="9306454" cy="505844"/>
          </a:xfrm>
          <a:prstGeom prst="rect">
            <a:avLst/>
          </a:prstGeom>
        </p:spPr>
        <p:txBody>
          <a:bodyPr wrap="square">
            <a:spAutoFit/>
          </a:bodyPr>
          <a:lstStyle/>
          <a:p>
            <a:pPr>
              <a:lnSpc>
                <a:spcPct val="120000"/>
              </a:lnSpc>
            </a:pPr>
            <a:r>
              <a:rPr lang="zh-CN" altLang="en-US" sz="2400" dirty="0">
                <a:solidFill>
                  <a:schemeClr val="tx1">
                    <a:lumMod val="85000"/>
                    <a:lumOff val="15000"/>
                  </a:schemeClr>
                </a:solidFill>
                <a:latin typeface="+mj-lt"/>
                <a:cs typeface="+mn-ea"/>
                <a:sym typeface="+mn-lt"/>
              </a:rPr>
              <a:t>基于</a:t>
            </a:r>
            <a:r>
              <a:rPr lang="en-US" altLang="zh-CN" sz="2400" dirty="0">
                <a:solidFill>
                  <a:schemeClr val="tx1">
                    <a:lumMod val="85000"/>
                    <a:lumOff val="15000"/>
                  </a:schemeClr>
                </a:solidFill>
                <a:latin typeface="+mj-lt"/>
                <a:cs typeface="+mn-ea"/>
                <a:sym typeface="+mn-lt"/>
              </a:rPr>
              <a:t>LPC</a:t>
            </a:r>
            <a:r>
              <a:rPr lang="zh-CN" altLang="en-US" sz="2400" dirty="0">
                <a:solidFill>
                  <a:schemeClr val="tx1">
                    <a:lumMod val="85000"/>
                    <a:lumOff val="15000"/>
                  </a:schemeClr>
                </a:solidFill>
                <a:latin typeface="+mj-lt"/>
                <a:cs typeface="+mn-ea"/>
                <a:sym typeface="+mn-lt"/>
              </a:rPr>
              <a:t>的评价方法：比较线性预测编码的系数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189"/>
                                        </p:tgtEl>
                                        <p:attrNameLst>
                                          <p:attrName>style.visibility</p:attrName>
                                        </p:attrNameLst>
                                      </p:cBhvr>
                                      <p:to>
                                        <p:strVal val="visible"/>
                                      </p:to>
                                    </p:set>
                                    <p:animEffect transition="in" filter="barn(inVertical)">
                                      <p:cBhvr>
                                        <p:cTn id="13" dur="500"/>
                                        <p:tgtEl>
                                          <p:spTgt spid="189"/>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92"/>
                                        </p:tgtEl>
                                        <p:attrNameLst>
                                          <p:attrName>style.visibility</p:attrName>
                                        </p:attrNameLst>
                                      </p:cBhvr>
                                      <p:to>
                                        <p:strVal val="visible"/>
                                      </p:to>
                                    </p:set>
                                    <p:animEffect transition="in" filter="fade">
                                      <p:cBhvr>
                                        <p:cTn id="17" dur="500"/>
                                        <p:tgtEl>
                                          <p:spTgt spid="192"/>
                                        </p:tgtEl>
                                      </p:cBhvr>
                                    </p:animEffect>
                                  </p:childTnLst>
                                </p:cTn>
                              </p:par>
                            </p:childTnLst>
                          </p:cTn>
                        </p:par>
                        <p:par>
                          <p:cTn id="18" fill="hold">
                            <p:stCondLst>
                              <p:cond delay="2000"/>
                            </p:stCondLst>
                            <p:childTnLst>
                              <p:par>
                                <p:cTn id="19" presetID="16" presetClass="entr" presetSubtype="21" fill="hold" nodeType="afterEffect">
                                  <p:stCondLst>
                                    <p:cond delay="0"/>
                                  </p:stCondLst>
                                  <p:childTnLst>
                                    <p:set>
                                      <p:cBhvr>
                                        <p:cTn id="20" dur="1" fill="hold">
                                          <p:stCondLst>
                                            <p:cond delay="0"/>
                                          </p:stCondLst>
                                        </p:cTn>
                                        <p:tgtEl>
                                          <p:spTgt spid="197"/>
                                        </p:tgtEl>
                                        <p:attrNameLst>
                                          <p:attrName>style.visibility</p:attrName>
                                        </p:attrNameLst>
                                      </p:cBhvr>
                                      <p:to>
                                        <p:strVal val="visible"/>
                                      </p:to>
                                    </p:set>
                                    <p:animEffect transition="in" filter="barn(inVertical)">
                                      <p:cBhvr>
                                        <p:cTn id="21" dur="500"/>
                                        <p:tgtEl>
                                          <p:spTgt spid="197"/>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00"/>
                                        </p:tgtEl>
                                        <p:attrNameLst>
                                          <p:attrName>style.visibility</p:attrName>
                                        </p:attrNameLst>
                                      </p:cBhvr>
                                      <p:to>
                                        <p:strVal val="visible"/>
                                      </p:to>
                                    </p:set>
                                    <p:animEffect transition="in" filter="fade">
                                      <p:cBhvr>
                                        <p:cTn id="25"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p:bldP spid="20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2796019" y="226634"/>
            <a:ext cx="6599962" cy="1109044"/>
            <a:chOff x="3279913" y="488294"/>
            <a:chExt cx="6599962" cy="1109044"/>
          </a:xfrm>
        </p:grpSpPr>
        <p:grpSp>
          <p:nvGrpSpPr>
            <p:cNvPr id="14" name="组合 13"/>
            <p:cNvGrpSpPr/>
            <p:nvPr/>
          </p:nvGrpSpPr>
          <p:grpSpPr>
            <a:xfrm>
              <a:off x="3279913" y="909457"/>
              <a:ext cx="6599962" cy="687881"/>
              <a:chOff x="3279913" y="909457"/>
              <a:chExt cx="6599962" cy="687881"/>
            </a:xfrm>
          </p:grpSpPr>
          <p:sp>
            <p:nvSpPr>
              <p:cNvPr id="10" name="矩形: 圆角 9"/>
              <p:cNvSpPr/>
              <p:nvPr/>
            </p:nvSpPr>
            <p:spPr>
              <a:xfrm>
                <a:off x="3279913" y="909457"/>
                <a:ext cx="6599962"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5230919"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基于输入－输出的评价方法 </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68" name="组合 167"/>
          <p:cNvGrpSpPr/>
          <p:nvPr/>
        </p:nvGrpSpPr>
        <p:grpSpPr>
          <a:xfrm>
            <a:off x="1949581" y="1716911"/>
            <a:ext cx="3331204" cy="554008"/>
            <a:chOff x="1962782" y="3317604"/>
            <a:chExt cx="3331204" cy="554008"/>
          </a:xfrm>
        </p:grpSpPr>
        <p:sp>
          <p:nvSpPr>
            <p:cNvPr id="169" name="矩形: 圆角 168"/>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a:off x="2325049" y="3384550"/>
              <a:ext cx="2968937" cy="461665"/>
            </a:xfrm>
            <a:prstGeom prst="rect">
              <a:avLst/>
            </a:prstGeom>
          </p:spPr>
          <p:txBody>
            <a:bodyPr wrap="square">
              <a:spAutoFit/>
            </a:bodyPr>
            <a:lstStyle/>
            <a:p>
              <a:r>
                <a:rPr lang="zh-CN" altLang="en-US" sz="2400" dirty="0"/>
                <a:t>比较频谱的差别</a:t>
              </a:r>
            </a:p>
          </p:txBody>
        </p:sp>
      </p:grpSp>
      <p:sp>
        <p:nvSpPr>
          <p:cNvPr id="171" name="矩形 170"/>
          <p:cNvSpPr/>
          <p:nvPr/>
        </p:nvSpPr>
        <p:spPr>
          <a:xfrm>
            <a:off x="2083036" y="2516762"/>
            <a:ext cx="9306454" cy="505844"/>
          </a:xfrm>
          <a:prstGeom prst="rect">
            <a:avLst/>
          </a:prstGeom>
        </p:spPr>
        <p:txBody>
          <a:bodyPr wrap="square">
            <a:spAutoFit/>
          </a:bodyPr>
          <a:lstStyle/>
          <a:p>
            <a:pPr>
              <a:lnSpc>
                <a:spcPct val="120000"/>
              </a:lnSpc>
            </a:pPr>
            <a:r>
              <a:rPr lang="zh-CN" altLang="en-US" sz="2400" dirty="0">
                <a:solidFill>
                  <a:schemeClr val="tx1">
                    <a:lumMod val="85000"/>
                    <a:lumOff val="15000"/>
                  </a:schemeClr>
                </a:solidFill>
                <a:latin typeface="+mn-ea"/>
                <a:cs typeface="+mn-ea"/>
                <a:sym typeface="+mn-lt"/>
              </a:rPr>
              <a:t>基于谱距离的评价方法</a:t>
            </a:r>
          </a:p>
        </p:txBody>
      </p:sp>
      <p:grpSp>
        <p:nvGrpSpPr>
          <p:cNvPr id="172" name="组合 171"/>
          <p:cNvGrpSpPr/>
          <p:nvPr/>
        </p:nvGrpSpPr>
        <p:grpSpPr>
          <a:xfrm>
            <a:off x="1949581" y="3453433"/>
            <a:ext cx="3473090" cy="554008"/>
            <a:chOff x="1962782" y="3317604"/>
            <a:chExt cx="3473090" cy="554008"/>
          </a:xfrm>
        </p:grpSpPr>
        <p:sp>
          <p:nvSpPr>
            <p:cNvPr id="173" name="矩形: 圆角 172"/>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a:off x="2466935" y="3384550"/>
              <a:ext cx="2968937" cy="461665"/>
            </a:xfrm>
            <a:prstGeom prst="rect">
              <a:avLst/>
            </a:prstGeom>
          </p:spPr>
          <p:txBody>
            <a:bodyPr wrap="square">
              <a:spAutoFit/>
            </a:bodyPr>
            <a:lstStyle/>
            <a:p>
              <a:pPr fontAlgn="base">
                <a:spcAft>
                  <a:spcPct val="0"/>
                </a:spcAft>
                <a:defRPr/>
              </a:pPr>
              <a:r>
                <a:rPr lang="zh-CN" altLang="en-US" sz="2400" dirty="0">
                  <a:latin typeface="+mn-ea"/>
                </a:rPr>
                <a:t>其它评价方法</a:t>
              </a:r>
            </a:p>
          </p:txBody>
        </p:sp>
      </p:grpSp>
      <p:sp>
        <p:nvSpPr>
          <p:cNvPr id="175" name="矩形 174"/>
          <p:cNvSpPr/>
          <p:nvPr/>
        </p:nvSpPr>
        <p:spPr>
          <a:xfrm>
            <a:off x="2083036" y="4438268"/>
            <a:ext cx="9306454" cy="949042"/>
          </a:xfrm>
          <a:prstGeom prst="rect">
            <a:avLst/>
          </a:prstGeom>
        </p:spPr>
        <p:txBody>
          <a:bodyPr wrap="square">
            <a:spAutoFit/>
          </a:bodyPr>
          <a:lstStyle/>
          <a:p>
            <a:pPr>
              <a:lnSpc>
                <a:spcPct val="120000"/>
              </a:lnSpc>
            </a:pPr>
            <a:r>
              <a:rPr lang="zh-CN" altLang="en-US" sz="2400" dirty="0">
                <a:solidFill>
                  <a:schemeClr val="tx1">
                    <a:lumMod val="85000"/>
                    <a:lumOff val="15000"/>
                  </a:schemeClr>
                </a:solidFill>
                <a:latin typeface="+mn-ea"/>
                <a:cs typeface="+mn-ea"/>
                <a:sym typeface="+mn-lt"/>
              </a:rPr>
              <a:t>基于人类听觉模型法、基于判断模型法、一致函数法、信息指数法、专家模式识别法等。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barn(inVertical)">
                                      <p:cBhvr>
                                        <p:cTn id="7" dur="500"/>
                                        <p:tgtEl>
                                          <p:spTgt spid="16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1"/>
                                        </p:tgtEl>
                                        <p:attrNameLst>
                                          <p:attrName>style.visibility</p:attrName>
                                        </p:attrNameLst>
                                      </p:cBhvr>
                                      <p:to>
                                        <p:strVal val="visible"/>
                                      </p:to>
                                    </p:set>
                                    <p:animEffect transition="in" filter="fade">
                                      <p:cBhvr>
                                        <p:cTn id="11" dur="500"/>
                                        <p:tgtEl>
                                          <p:spTgt spid="171"/>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barn(inVertical)">
                                      <p:cBhvr>
                                        <p:cTn id="15" dur="500"/>
                                        <p:tgtEl>
                                          <p:spTgt spid="17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5"/>
                                        </p:tgtEl>
                                        <p:attrNameLst>
                                          <p:attrName>style.visibility</p:attrName>
                                        </p:attrNameLst>
                                      </p:cBhvr>
                                      <p:to>
                                        <p:strVal val="visible"/>
                                      </p:to>
                                    </p:set>
                                    <p:animEffect transition="in" filter="fade">
                                      <p:cBhvr>
                                        <p:cTn id="19"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7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2154039" y="556500"/>
            <a:ext cx="7883922" cy="1109044"/>
            <a:chOff x="3279913" y="488294"/>
            <a:chExt cx="7883922" cy="1109044"/>
          </a:xfrm>
        </p:grpSpPr>
        <p:grpSp>
          <p:nvGrpSpPr>
            <p:cNvPr id="14" name="组合 13"/>
            <p:cNvGrpSpPr/>
            <p:nvPr/>
          </p:nvGrpSpPr>
          <p:grpSpPr>
            <a:xfrm>
              <a:off x="3279913" y="909457"/>
              <a:ext cx="7883922" cy="687881"/>
              <a:chOff x="3279913" y="909457"/>
              <a:chExt cx="7883922" cy="687881"/>
            </a:xfrm>
          </p:grpSpPr>
          <p:sp>
            <p:nvSpPr>
              <p:cNvPr id="10" name="矩形: 圆角 9"/>
              <p:cNvSpPr/>
              <p:nvPr/>
            </p:nvSpPr>
            <p:spPr>
              <a:xfrm>
                <a:off x="3279913" y="909457"/>
                <a:ext cx="7883922"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6340197"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客观评价与主观评价一致性的问题</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76" name="组合 175"/>
          <p:cNvGrpSpPr/>
          <p:nvPr/>
        </p:nvGrpSpPr>
        <p:grpSpPr>
          <a:xfrm>
            <a:off x="1654223" y="2822055"/>
            <a:ext cx="4154183" cy="1970363"/>
            <a:chOff x="1076853" y="5080315"/>
            <a:chExt cx="5054600" cy="2397440"/>
          </a:xfrm>
        </p:grpSpPr>
        <p:cxnSp>
          <p:nvCxnSpPr>
            <p:cNvPr id="177" name="直接连接符 176"/>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78" name="矩形: 圆角 177"/>
            <p:cNvSpPr/>
            <p:nvPr/>
          </p:nvSpPr>
          <p:spPr>
            <a:xfrm>
              <a:off x="1076853" y="5228959"/>
              <a:ext cx="5054600" cy="2248796"/>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79" name="矩形 178"/>
          <p:cNvSpPr/>
          <p:nvPr/>
        </p:nvSpPr>
        <p:spPr>
          <a:xfrm>
            <a:off x="1654221" y="2978403"/>
            <a:ext cx="4154186" cy="1696939"/>
          </a:xfrm>
          <a:prstGeom prst="rect">
            <a:avLst/>
          </a:prstGeom>
        </p:spPr>
        <p:txBody>
          <a:bodyPr wrap="square">
            <a:spAutoFit/>
          </a:bodyPr>
          <a:lstStyle/>
          <a:p>
            <a:pPr fontAlgn="base">
              <a:lnSpc>
                <a:spcPct val="150000"/>
              </a:lnSpc>
              <a:spcAft>
                <a:spcPct val="0"/>
              </a:spcAft>
              <a:defRPr/>
            </a:pPr>
            <a:r>
              <a:rPr lang="zh-CN" altLang="en-US" sz="2400" dirty="0">
                <a:latin typeface="+mn-ea"/>
              </a:rPr>
              <a:t>研究方便、快捷、准确的，与主观评价相一致的客观评价标准，是该领域研究的一个方向</a:t>
            </a:r>
          </a:p>
        </p:txBody>
      </p:sp>
      <p:grpSp>
        <p:nvGrpSpPr>
          <p:cNvPr id="180" name="组合 179"/>
          <p:cNvGrpSpPr/>
          <p:nvPr/>
        </p:nvGrpSpPr>
        <p:grpSpPr>
          <a:xfrm>
            <a:off x="6383596" y="2822056"/>
            <a:ext cx="4322504" cy="1970362"/>
            <a:chOff x="1076853" y="5080315"/>
            <a:chExt cx="5054600" cy="2397438"/>
          </a:xfrm>
        </p:grpSpPr>
        <p:cxnSp>
          <p:nvCxnSpPr>
            <p:cNvPr id="181" name="直接连接符 180"/>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82" name="矩形: 圆角 181"/>
            <p:cNvSpPr/>
            <p:nvPr/>
          </p:nvSpPr>
          <p:spPr>
            <a:xfrm>
              <a:off x="1076853" y="5228959"/>
              <a:ext cx="5054600" cy="2248794"/>
            </a:xfrm>
            <a:prstGeom prst="roundRect">
              <a:avLst>
                <a:gd name="adj" fmla="val 6312"/>
              </a:avLst>
            </a:prstGeom>
            <a:solidFill>
              <a:srgbClr val="E3C9F7">
                <a:alpha val="34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83" name="矩形 182"/>
          <p:cNvSpPr/>
          <p:nvPr/>
        </p:nvSpPr>
        <p:spPr>
          <a:xfrm>
            <a:off x="6383591" y="3094899"/>
            <a:ext cx="4154186" cy="1142942"/>
          </a:xfrm>
          <a:prstGeom prst="rect">
            <a:avLst/>
          </a:prstGeom>
        </p:spPr>
        <p:txBody>
          <a:bodyPr wrap="square">
            <a:spAutoFit/>
          </a:bodyPr>
          <a:lstStyle/>
          <a:p>
            <a:pPr fontAlgn="base">
              <a:lnSpc>
                <a:spcPct val="150000"/>
              </a:lnSpc>
              <a:spcAft>
                <a:spcPct val="0"/>
              </a:spcAft>
              <a:defRPr/>
            </a:pPr>
            <a:r>
              <a:rPr lang="zh-CN" altLang="en-US" sz="2400" dirty="0">
                <a:latin typeface="+mn-ea"/>
              </a:rPr>
              <a:t>如何衡量一个客观评价与主观评价的一致性？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7" presetClass="entr" presetSubtype="1" fill="hold" nodeType="afterEffect">
                                  <p:stCondLst>
                                    <p:cond delay="0"/>
                                  </p:stCondLst>
                                  <p:childTnLst>
                                    <p:set>
                                      <p:cBhvr>
                                        <p:cTn id="12" dur="1" fill="hold">
                                          <p:stCondLst>
                                            <p:cond delay="0"/>
                                          </p:stCondLst>
                                        </p:cTn>
                                        <p:tgtEl>
                                          <p:spTgt spid="176"/>
                                        </p:tgtEl>
                                        <p:attrNameLst>
                                          <p:attrName>style.visibility</p:attrName>
                                        </p:attrNameLst>
                                      </p:cBhvr>
                                      <p:to>
                                        <p:strVal val="visible"/>
                                      </p:to>
                                    </p:set>
                                    <p:anim calcmode="lin" valueType="num">
                                      <p:cBhvr>
                                        <p:cTn id="13" dur="500" fill="hold"/>
                                        <p:tgtEl>
                                          <p:spTgt spid="176"/>
                                        </p:tgtEl>
                                        <p:attrNameLst>
                                          <p:attrName>ppt_x</p:attrName>
                                        </p:attrNameLst>
                                      </p:cBhvr>
                                      <p:tavLst>
                                        <p:tav tm="0">
                                          <p:val>
                                            <p:strVal val="#ppt_x"/>
                                          </p:val>
                                        </p:tav>
                                        <p:tav tm="100000">
                                          <p:val>
                                            <p:strVal val="#ppt_x"/>
                                          </p:val>
                                        </p:tav>
                                      </p:tavLst>
                                    </p:anim>
                                    <p:anim calcmode="lin" valueType="num">
                                      <p:cBhvr>
                                        <p:cTn id="14" dur="500" fill="hold"/>
                                        <p:tgtEl>
                                          <p:spTgt spid="176"/>
                                        </p:tgtEl>
                                        <p:attrNameLst>
                                          <p:attrName>ppt_y</p:attrName>
                                        </p:attrNameLst>
                                      </p:cBhvr>
                                      <p:tavLst>
                                        <p:tav tm="0">
                                          <p:val>
                                            <p:strVal val="#ppt_y-#ppt_h/2"/>
                                          </p:val>
                                        </p:tav>
                                        <p:tav tm="100000">
                                          <p:val>
                                            <p:strVal val="#ppt_y"/>
                                          </p:val>
                                        </p:tav>
                                      </p:tavLst>
                                    </p:anim>
                                    <p:anim calcmode="lin" valueType="num">
                                      <p:cBhvr>
                                        <p:cTn id="15" dur="500" fill="hold"/>
                                        <p:tgtEl>
                                          <p:spTgt spid="176"/>
                                        </p:tgtEl>
                                        <p:attrNameLst>
                                          <p:attrName>ppt_w</p:attrName>
                                        </p:attrNameLst>
                                      </p:cBhvr>
                                      <p:tavLst>
                                        <p:tav tm="0">
                                          <p:val>
                                            <p:strVal val="#ppt_w"/>
                                          </p:val>
                                        </p:tav>
                                        <p:tav tm="100000">
                                          <p:val>
                                            <p:strVal val="#ppt_w"/>
                                          </p:val>
                                        </p:tav>
                                      </p:tavLst>
                                    </p:anim>
                                    <p:anim calcmode="lin" valueType="num">
                                      <p:cBhvr>
                                        <p:cTn id="16" dur="500" fill="hold"/>
                                        <p:tgtEl>
                                          <p:spTgt spid="176"/>
                                        </p:tgtEl>
                                        <p:attrNameLst>
                                          <p:attrName>ppt_h</p:attrName>
                                        </p:attrNameLst>
                                      </p:cBhvr>
                                      <p:tavLst>
                                        <p:tav tm="0">
                                          <p:val>
                                            <p:fltVal val="0"/>
                                          </p:val>
                                        </p:tav>
                                        <p:tav tm="100000">
                                          <p:val>
                                            <p:strVal val="#ppt_h"/>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79"/>
                                        </p:tgtEl>
                                        <p:attrNameLst>
                                          <p:attrName>style.visibility</p:attrName>
                                        </p:attrNameLst>
                                      </p:cBhvr>
                                      <p:to>
                                        <p:strVal val="visible"/>
                                      </p:to>
                                    </p:set>
                                    <p:animEffect transition="in" filter="wipe(down)">
                                      <p:cBhvr>
                                        <p:cTn id="19" dur="650"/>
                                        <p:tgtEl>
                                          <p:spTgt spid="179"/>
                                        </p:tgtEl>
                                      </p:cBhvr>
                                    </p:animEffect>
                                  </p:childTnLst>
                                </p:cTn>
                              </p:par>
                            </p:childTnLst>
                          </p:cTn>
                        </p:par>
                        <p:par>
                          <p:cTn id="20" fill="hold">
                            <p:stCondLst>
                              <p:cond delay="1500"/>
                            </p:stCondLst>
                            <p:childTnLst>
                              <p:par>
                                <p:cTn id="21" presetID="17" presetClass="entr" presetSubtype="1" fill="hold" nodeType="afterEffect">
                                  <p:stCondLst>
                                    <p:cond delay="0"/>
                                  </p:stCondLst>
                                  <p:childTnLst>
                                    <p:set>
                                      <p:cBhvr>
                                        <p:cTn id="22" dur="1" fill="hold">
                                          <p:stCondLst>
                                            <p:cond delay="0"/>
                                          </p:stCondLst>
                                        </p:cTn>
                                        <p:tgtEl>
                                          <p:spTgt spid="180"/>
                                        </p:tgtEl>
                                        <p:attrNameLst>
                                          <p:attrName>style.visibility</p:attrName>
                                        </p:attrNameLst>
                                      </p:cBhvr>
                                      <p:to>
                                        <p:strVal val="visible"/>
                                      </p:to>
                                    </p:set>
                                    <p:anim calcmode="lin" valueType="num">
                                      <p:cBhvr>
                                        <p:cTn id="23" dur="500" fill="hold"/>
                                        <p:tgtEl>
                                          <p:spTgt spid="180"/>
                                        </p:tgtEl>
                                        <p:attrNameLst>
                                          <p:attrName>ppt_x</p:attrName>
                                        </p:attrNameLst>
                                      </p:cBhvr>
                                      <p:tavLst>
                                        <p:tav tm="0">
                                          <p:val>
                                            <p:strVal val="#ppt_x"/>
                                          </p:val>
                                        </p:tav>
                                        <p:tav tm="100000">
                                          <p:val>
                                            <p:strVal val="#ppt_x"/>
                                          </p:val>
                                        </p:tav>
                                      </p:tavLst>
                                    </p:anim>
                                    <p:anim calcmode="lin" valueType="num">
                                      <p:cBhvr>
                                        <p:cTn id="24" dur="500" fill="hold"/>
                                        <p:tgtEl>
                                          <p:spTgt spid="180"/>
                                        </p:tgtEl>
                                        <p:attrNameLst>
                                          <p:attrName>ppt_y</p:attrName>
                                        </p:attrNameLst>
                                      </p:cBhvr>
                                      <p:tavLst>
                                        <p:tav tm="0">
                                          <p:val>
                                            <p:strVal val="#ppt_y-#ppt_h/2"/>
                                          </p:val>
                                        </p:tav>
                                        <p:tav tm="100000">
                                          <p:val>
                                            <p:strVal val="#ppt_y"/>
                                          </p:val>
                                        </p:tav>
                                      </p:tavLst>
                                    </p:anim>
                                    <p:anim calcmode="lin" valueType="num">
                                      <p:cBhvr>
                                        <p:cTn id="25" dur="500" fill="hold"/>
                                        <p:tgtEl>
                                          <p:spTgt spid="180"/>
                                        </p:tgtEl>
                                        <p:attrNameLst>
                                          <p:attrName>ppt_w</p:attrName>
                                        </p:attrNameLst>
                                      </p:cBhvr>
                                      <p:tavLst>
                                        <p:tav tm="0">
                                          <p:val>
                                            <p:strVal val="#ppt_w"/>
                                          </p:val>
                                        </p:tav>
                                        <p:tav tm="100000">
                                          <p:val>
                                            <p:strVal val="#ppt_w"/>
                                          </p:val>
                                        </p:tav>
                                      </p:tavLst>
                                    </p:anim>
                                    <p:anim calcmode="lin" valueType="num">
                                      <p:cBhvr>
                                        <p:cTn id="26" dur="500" fill="hold"/>
                                        <p:tgtEl>
                                          <p:spTgt spid="180"/>
                                        </p:tgtEl>
                                        <p:attrNameLst>
                                          <p:attrName>ppt_h</p:attrName>
                                        </p:attrNameLst>
                                      </p:cBhvr>
                                      <p:tavLst>
                                        <p:tav tm="0">
                                          <p:val>
                                            <p:fltVal val="0"/>
                                          </p:val>
                                        </p:tav>
                                        <p:tav tm="100000">
                                          <p:val>
                                            <p:strVal val="#ppt_h"/>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83"/>
                                        </p:tgtEl>
                                        <p:attrNameLst>
                                          <p:attrName>style.visibility</p:attrName>
                                        </p:attrNameLst>
                                      </p:cBhvr>
                                      <p:to>
                                        <p:strVal val="visible"/>
                                      </p:to>
                                    </p:set>
                                    <p:animEffect transition="in" filter="wipe(down)">
                                      <p:cBhvr>
                                        <p:cTn id="29" dur="65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P spid="18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矩形 167"/>
          <p:cNvSpPr/>
          <p:nvPr/>
        </p:nvSpPr>
        <p:spPr>
          <a:xfrm>
            <a:off x="1731355" y="2594826"/>
            <a:ext cx="8729289" cy="2250937"/>
          </a:xfrm>
          <a:prstGeom prst="rect">
            <a:avLst/>
          </a:prstGeom>
        </p:spPr>
        <p:txBody>
          <a:bodyPr wrap="square">
            <a:spAutoFit/>
          </a:bodyPr>
          <a:lstStyle/>
          <a:p>
            <a:pPr>
              <a:lnSpc>
                <a:spcPct val="150000"/>
              </a:lnSpc>
            </a:pPr>
            <a:r>
              <a:rPr lang="zh-CN" altLang="en-US" sz="2400" dirty="0">
                <a:solidFill>
                  <a:schemeClr val="tx1">
                    <a:lumMod val="85000"/>
                    <a:lumOff val="15000"/>
                  </a:schemeClr>
                </a:solidFill>
                <a:latin typeface="+mn-ea"/>
                <a:cs typeface="+mn-ea"/>
                <a:sym typeface="+mn-lt"/>
              </a:rPr>
              <a:t>         通过在客观评价和主观评价之间建立的函数关系，可以用客观评价值求出对主观评价值的预测值，这个预测值和实测的主观评价值之间的相关度就作为该客观评价方法与主观评价方法之间的相关度。</a:t>
            </a:r>
          </a:p>
        </p:txBody>
      </p:sp>
      <p:grpSp>
        <p:nvGrpSpPr>
          <p:cNvPr id="169" name="组合 168"/>
          <p:cNvGrpSpPr/>
          <p:nvPr/>
        </p:nvGrpSpPr>
        <p:grpSpPr>
          <a:xfrm>
            <a:off x="2154039" y="556500"/>
            <a:ext cx="7883922" cy="1109044"/>
            <a:chOff x="3279913" y="488294"/>
            <a:chExt cx="7883922" cy="1109044"/>
          </a:xfrm>
        </p:grpSpPr>
        <p:grpSp>
          <p:nvGrpSpPr>
            <p:cNvPr id="170" name="组合 169"/>
            <p:cNvGrpSpPr/>
            <p:nvPr/>
          </p:nvGrpSpPr>
          <p:grpSpPr>
            <a:xfrm>
              <a:off x="3279913" y="909457"/>
              <a:ext cx="7883922" cy="687881"/>
              <a:chOff x="3279913" y="909457"/>
              <a:chExt cx="7883922" cy="687881"/>
            </a:xfrm>
          </p:grpSpPr>
          <p:sp>
            <p:nvSpPr>
              <p:cNvPr id="324" name="矩形: 圆角 323"/>
              <p:cNvSpPr/>
              <p:nvPr/>
            </p:nvSpPr>
            <p:spPr>
              <a:xfrm>
                <a:off x="3279913" y="909457"/>
                <a:ext cx="7883922"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Light" panose="020B0502040204020203" pitchFamily="34" charset="-122"/>
                  <a:ea typeface="微软雅黑 Light" panose="020B0502040204020203" pitchFamily="34" charset="-122"/>
                  <a:cs typeface="+mn-ea"/>
                </a:endParaRPr>
              </a:p>
            </p:txBody>
          </p:sp>
          <p:sp>
            <p:nvSpPr>
              <p:cNvPr id="325" name="文本框 324"/>
              <p:cNvSpPr txBox="1"/>
              <p:nvPr/>
            </p:nvSpPr>
            <p:spPr>
              <a:xfrm>
                <a:off x="4648956" y="1032190"/>
                <a:ext cx="6340197"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客观评价与主观评价一致性的问题</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71"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72"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5"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6"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7"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9"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0"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1"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2"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3"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5"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7"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8"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9"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0"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2"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4"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0"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1"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2"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3"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5"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6"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7"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8"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9"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0"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1"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2"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3"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4"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6"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7"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8"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9"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0"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1"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2"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3"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4"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5"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6"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7"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8"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9"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0"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1"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2"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3"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4"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5"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6"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7"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8"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9"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0"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1"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2"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3"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4"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5"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6"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7"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8"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9"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0"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5"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6"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8"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3"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4"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5"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6"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7"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8"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9"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0"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1"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2"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3"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4"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5"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6"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3"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7"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8"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9"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0"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1"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3"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4"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7"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8"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9"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0"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1"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2"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9" name="对象 168"/>
          <p:cNvGraphicFramePr/>
          <p:nvPr/>
        </p:nvGraphicFramePr>
        <p:xfrm>
          <a:off x="1103921" y="2352969"/>
          <a:ext cx="2682868" cy="1996387"/>
        </p:xfrm>
        <a:graphic>
          <a:graphicData uri="http://schemas.openxmlformats.org/presentationml/2006/ole">
            <mc:AlternateContent xmlns:mc="http://schemas.openxmlformats.org/markup-compatibility/2006">
              <mc:Choice xmlns:v="urn:schemas-microsoft-com:vml" Requires="v">
                <p:oleObj spid="_x0000_s11328" r:id="rId5" imgW="1193800" imgH="889000" progId="Equation.3">
                  <p:embed/>
                </p:oleObj>
              </mc:Choice>
              <mc:Fallback>
                <p:oleObj r:id="rId5" imgW="1193800" imgH="889000" progId="Equation.3">
                  <p:embed/>
                  <p:pic>
                    <p:nvPicPr>
                      <p:cNvPr id="0" name="对象 47107"/>
                      <p:cNvPicPr/>
                      <p:nvPr/>
                    </p:nvPicPr>
                    <p:blipFill>
                      <a:blip r:embed="rId6"/>
                      <a:stretch>
                        <a:fillRect/>
                      </a:stretch>
                    </p:blipFill>
                    <p:spPr>
                      <a:xfrm>
                        <a:off x="1103921" y="2352969"/>
                        <a:ext cx="2682868" cy="1996387"/>
                      </a:xfrm>
                      <a:prstGeom prst="rect">
                        <a:avLst/>
                      </a:prstGeom>
                      <a:noFill/>
                      <a:ln w="38100">
                        <a:noFill/>
                        <a:miter/>
                      </a:ln>
                    </p:spPr>
                  </p:pic>
                </p:oleObj>
              </mc:Fallback>
            </mc:AlternateContent>
          </a:graphicData>
        </a:graphic>
      </p:graphicFrame>
      <p:grpSp>
        <p:nvGrpSpPr>
          <p:cNvPr id="2" name="组合 1"/>
          <p:cNvGrpSpPr/>
          <p:nvPr/>
        </p:nvGrpSpPr>
        <p:grpSpPr>
          <a:xfrm>
            <a:off x="4758974" y="1919553"/>
            <a:ext cx="5278987" cy="2093891"/>
            <a:chOff x="4758974" y="1848759"/>
            <a:chExt cx="5278987" cy="2093891"/>
          </a:xfrm>
        </p:grpSpPr>
        <p:grpSp>
          <p:nvGrpSpPr>
            <p:cNvPr id="170" name="组合 169"/>
            <p:cNvGrpSpPr/>
            <p:nvPr/>
          </p:nvGrpSpPr>
          <p:grpSpPr>
            <a:xfrm>
              <a:off x="4758974" y="1848759"/>
              <a:ext cx="5278987" cy="2093891"/>
              <a:chOff x="2449254" y="2284639"/>
              <a:chExt cx="9446038" cy="1119075"/>
            </a:xfrm>
          </p:grpSpPr>
          <p:sp>
            <p:nvSpPr>
              <p:cNvPr id="171" name="矩形: 圆角 170"/>
              <p:cNvSpPr/>
              <p:nvPr/>
            </p:nvSpPr>
            <p:spPr>
              <a:xfrm>
                <a:off x="2449254" y="2284639"/>
                <a:ext cx="9446038" cy="1119075"/>
              </a:xfrm>
              <a:prstGeom prst="roundRect">
                <a:avLst>
                  <a:gd name="adj" fmla="val 7255"/>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72" name="矩形 171"/>
              <p:cNvSpPr/>
              <p:nvPr/>
            </p:nvSpPr>
            <p:spPr>
              <a:xfrm>
                <a:off x="2489973" y="2373022"/>
                <a:ext cx="9306258" cy="980946"/>
              </a:xfrm>
              <a:prstGeom prst="rect">
                <a:avLst/>
              </a:prstGeom>
            </p:spPr>
            <p:txBody>
              <a:bodyPr wrap="square">
                <a:spAutoFit/>
              </a:bodyPr>
              <a:lstStyle/>
              <a:p>
                <a:pPr fontAlgn="base">
                  <a:lnSpc>
                    <a:spcPct val="120000"/>
                  </a:lnSpc>
                  <a:spcAft>
                    <a:spcPct val="0"/>
                  </a:spcAft>
                  <a:defRPr/>
                </a:pPr>
                <a:r>
                  <a:rPr lang="en-US" altLang="zh-CN" sz="2400" dirty="0">
                    <a:latin typeface="+mj-lt"/>
                  </a:rPr>
                  <a:t>N</a:t>
                </a:r>
                <a:r>
                  <a:rPr lang="zh-CN" altLang="en-US" sz="2400" dirty="0">
                    <a:latin typeface="+mn-ea"/>
                  </a:rPr>
                  <a:t>为被测的样本数，  </a:t>
                </a:r>
                <a:r>
                  <a:rPr lang="en-US" altLang="zh-CN" sz="2400" i="1" dirty="0"/>
                  <a:t>S</a:t>
                </a:r>
                <a:r>
                  <a:rPr lang="en-US" altLang="zh-CN" sz="2400" i="1" baseline="-25000" dirty="0"/>
                  <a:t>i</a:t>
                </a:r>
                <a:r>
                  <a:rPr lang="zh-CN" altLang="en-US" sz="2400" dirty="0">
                    <a:latin typeface="+mn-ea"/>
                  </a:rPr>
                  <a:t>表示第</a:t>
                </a:r>
                <a:r>
                  <a:rPr lang="en-US" altLang="zh-CN" sz="2400" dirty="0" err="1">
                    <a:latin typeface="+mj-lt"/>
                  </a:rPr>
                  <a:t>i</a:t>
                </a:r>
                <a:r>
                  <a:rPr lang="zh-CN" altLang="en-US" sz="2400" dirty="0">
                    <a:latin typeface="+mn-ea"/>
                  </a:rPr>
                  <a:t>个样本的实测主观评价值，   表示第</a:t>
                </a:r>
                <a:r>
                  <a:rPr lang="en-US" altLang="zh-CN" sz="2400" dirty="0" err="1"/>
                  <a:t>i</a:t>
                </a:r>
                <a:r>
                  <a:rPr lang="zh-CN" altLang="en-US" sz="2400" dirty="0">
                    <a:latin typeface="+mn-ea"/>
                  </a:rPr>
                  <a:t>个样本的客观评价的主观预测值，   是实测主观评价值的算术平均值。 </a:t>
                </a:r>
              </a:p>
            </p:txBody>
          </p:sp>
        </p:grpSp>
        <p:graphicFrame>
          <p:nvGraphicFramePr>
            <p:cNvPr id="174" name="对象 173"/>
            <p:cNvGraphicFramePr/>
            <p:nvPr/>
          </p:nvGraphicFramePr>
          <p:xfrm>
            <a:off x="7537381" y="2471499"/>
            <a:ext cx="287338" cy="457200"/>
          </p:xfrm>
          <a:graphic>
            <a:graphicData uri="http://schemas.openxmlformats.org/presentationml/2006/ole">
              <mc:AlternateContent xmlns:mc="http://schemas.openxmlformats.org/markup-compatibility/2006">
                <mc:Choice xmlns:v="urn:schemas-microsoft-com:vml" Requires="v">
                  <p:oleObj spid="_x0000_s11329" r:id="rId7" imgW="165100" imgH="254000" progId="Equation.3">
                    <p:embed/>
                  </p:oleObj>
                </mc:Choice>
                <mc:Fallback>
                  <p:oleObj r:id="rId7" imgW="165100" imgH="254000" progId="Equation.3">
                    <p:embed/>
                    <p:pic>
                      <p:nvPicPr>
                        <p:cNvPr id="0" name="对象 172"/>
                        <p:cNvPicPr/>
                        <p:nvPr/>
                      </p:nvPicPr>
                      <p:blipFill>
                        <a:blip r:embed="rId8"/>
                        <a:stretch>
                          <a:fillRect/>
                        </a:stretch>
                      </p:blipFill>
                      <p:spPr>
                        <a:xfrm>
                          <a:off x="7537381" y="2471499"/>
                          <a:ext cx="287338" cy="457200"/>
                        </a:xfrm>
                        <a:prstGeom prst="rect">
                          <a:avLst/>
                        </a:prstGeom>
                        <a:noFill/>
                        <a:ln w="38100">
                          <a:noFill/>
                          <a:miter/>
                        </a:ln>
                      </p:spPr>
                    </p:pic>
                  </p:oleObj>
                </mc:Fallback>
              </mc:AlternateContent>
            </a:graphicData>
          </a:graphic>
        </p:graphicFrame>
        <p:graphicFrame>
          <p:nvGraphicFramePr>
            <p:cNvPr id="175" name="对象 174"/>
            <p:cNvGraphicFramePr/>
            <p:nvPr/>
          </p:nvGraphicFramePr>
          <p:xfrm>
            <a:off x="8422050" y="3021824"/>
            <a:ext cx="310470" cy="329338"/>
          </p:xfrm>
          <a:graphic>
            <a:graphicData uri="http://schemas.openxmlformats.org/presentationml/2006/ole">
              <mc:AlternateContent xmlns:mc="http://schemas.openxmlformats.org/markup-compatibility/2006">
                <mc:Choice xmlns:v="urn:schemas-microsoft-com:vml" Requires="v">
                  <p:oleObj spid="_x0000_s11330" r:id="rId9" imgW="152400" imgH="165100" progId="Equation.3">
                    <p:embed/>
                  </p:oleObj>
                </mc:Choice>
                <mc:Fallback>
                  <p:oleObj r:id="rId9" imgW="152400" imgH="165100" progId="Equation.3">
                    <p:embed/>
                    <p:pic>
                      <p:nvPicPr>
                        <p:cNvPr id="0" name="对象 47112"/>
                        <p:cNvPicPr/>
                        <p:nvPr/>
                      </p:nvPicPr>
                      <p:blipFill>
                        <a:blip r:embed="rId10"/>
                        <a:stretch>
                          <a:fillRect/>
                        </a:stretch>
                      </p:blipFill>
                      <p:spPr>
                        <a:xfrm>
                          <a:off x="8422050" y="3021824"/>
                          <a:ext cx="310470" cy="329338"/>
                        </a:xfrm>
                        <a:prstGeom prst="rect">
                          <a:avLst/>
                        </a:prstGeom>
                        <a:noFill/>
                        <a:ln w="38100">
                          <a:noFill/>
                          <a:miter/>
                        </a:ln>
                      </p:spPr>
                    </p:pic>
                  </p:oleObj>
                </mc:Fallback>
              </mc:AlternateContent>
            </a:graphicData>
          </a:graphic>
        </p:graphicFrame>
      </p:grpSp>
      <p:grpSp>
        <p:nvGrpSpPr>
          <p:cNvPr id="3" name="组合 2"/>
          <p:cNvGrpSpPr/>
          <p:nvPr/>
        </p:nvGrpSpPr>
        <p:grpSpPr>
          <a:xfrm>
            <a:off x="4758974" y="4308061"/>
            <a:ext cx="5278987" cy="1737313"/>
            <a:chOff x="4758974" y="4308061"/>
            <a:chExt cx="5278987" cy="1737313"/>
          </a:xfrm>
        </p:grpSpPr>
        <p:grpSp>
          <p:nvGrpSpPr>
            <p:cNvPr id="177" name="组合 176"/>
            <p:cNvGrpSpPr/>
            <p:nvPr/>
          </p:nvGrpSpPr>
          <p:grpSpPr>
            <a:xfrm>
              <a:off x="4758974" y="4308061"/>
              <a:ext cx="5278987" cy="1737313"/>
              <a:chOff x="2449254" y="2284639"/>
              <a:chExt cx="9446038" cy="928503"/>
            </a:xfrm>
          </p:grpSpPr>
          <p:sp>
            <p:nvSpPr>
              <p:cNvPr id="180" name="矩形: 圆角 179"/>
              <p:cNvSpPr/>
              <p:nvPr/>
            </p:nvSpPr>
            <p:spPr>
              <a:xfrm>
                <a:off x="2449254" y="2284639"/>
                <a:ext cx="9446038" cy="928503"/>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81" name="矩形 180"/>
              <p:cNvSpPr/>
              <p:nvPr/>
            </p:nvSpPr>
            <p:spPr>
              <a:xfrm>
                <a:off x="2489973" y="2373022"/>
                <a:ext cx="9306258" cy="744080"/>
              </a:xfrm>
              <a:prstGeom prst="rect">
                <a:avLst/>
              </a:prstGeom>
            </p:spPr>
            <p:txBody>
              <a:bodyPr wrap="square">
                <a:spAutoFit/>
              </a:bodyPr>
              <a:lstStyle/>
              <a:p>
                <a:pPr fontAlgn="base">
                  <a:lnSpc>
                    <a:spcPct val="120000"/>
                  </a:lnSpc>
                  <a:spcAft>
                    <a:spcPct val="0"/>
                  </a:spcAft>
                  <a:defRPr/>
                </a:pPr>
                <a:r>
                  <a:rPr lang="zh-CN" altLang="en-US" sz="2400" dirty="0">
                    <a:latin typeface="+mn-ea"/>
                  </a:rPr>
                  <a:t>    是一个</a:t>
                </a:r>
                <a:r>
                  <a:rPr lang="en-US" altLang="zh-CN" sz="2400" dirty="0">
                    <a:latin typeface="+mj-lt"/>
                  </a:rPr>
                  <a:t>0</a:t>
                </a:r>
                <a:r>
                  <a:rPr lang="zh-CN" altLang="en-US" sz="2400" dirty="0">
                    <a:latin typeface="+mn-ea"/>
                  </a:rPr>
                  <a:t>到</a:t>
                </a:r>
                <a:r>
                  <a:rPr lang="en-US" altLang="zh-CN" sz="2400" dirty="0">
                    <a:latin typeface="+mj-lt"/>
                  </a:rPr>
                  <a:t>1</a:t>
                </a:r>
                <a:r>
                  <a:rPr lang="zh-CN" altLang="en-US" sz="2400" dirty="0">
                    <a:latin typeface="+mn-ea"/>
                  </a:rPr>
                  <a:t>之间的数，它的值越高，说明该客观评价方法对主观评价的预测越准确，该方法的性能越好 </a:t>
                </a:r>
              </a:p>
            </p:txBody>
          </p:sp>
        </p:grpSp>
        <p:graphicFrame>
          <p:nvGraphicFramePr>
            <p:cNvPr id="182" name="对象 181"/>
            <p:cNvGraphicFramePr/>
            <p:nvPr/>
          </p:nvGraphicFramePr>
          <p:xfrm>
            <a:off x="4787900" y="4550322"/>
            <a:ext cx="476250" cy="384970"/>
          </p:xfrm>
          <a:graphic>
            <a:graphicData uri="http://schemas.openxmlformats.org/presentationml/2006/ole">
              <mc:AlternateContent xmlns:mc="http://schemas.openxmlformats.org/markup-compatibility/2006">
                <mc:Choice xmlns:v="urn:schemas-microsoft-com:vml" Requires="v">
                  <p:oleObj spid="_x0000_s11331" r:id="rId11" imgW="152400" imgH="165100" progId="Equation.3">
                    <p:embed/>
                  </p:oleObj>
                </mc:Choice>
                <mc:Fallback>
                  <p:oleObj r:id="rId11" imgW="152400" imgH="165100" progId="Equation.3">
                    <p:embed/>
                    <p:pic>
                      <p:nvPicPr>
                        <p:cNvPr id="0" name="对象 47114"/>
                        <p:cNvPicPr/>
                        <p:nvPr/>
                      </p:nvPicPr>
                      <p:blipFill>
                        <a:blip r:embed="rId12"/>
                        <a:stretch>
                          <a:fillRect/>
                        </a:stretch>
                      </p:blipFill>
                      <p:spPr>
                        <a:xfrm>
                          <a:off x="4787900" y="4550322"/>
                          <a:ext cx="476250" cy="384970"/>
                        </a:xfrm>
                        <a:prstGeom prst="rect">
                          <a:avLst/>
                        </a:prstGeom>
                        <a:noFill/>
                        <a:ln w="38100">
                          <a:noFill/>
                          <a:miter/>
                        </a:ln>
                      </p:spPr>
                    </p:pic>
                  </p:oleObj>
                </mc:Fallback>
              </mc:AlternateContent>
            </a:graphicData>
          </a:graphic>
        </p:graphicFrame>
      </p:grpSp>
      <p:grpSp>
        <p:nvGrpSpPr>
          <p:cNvPr id="173" name="组合 172"/>
          <p:cNvGrpSpPr/>
          <p:nvPr/>
        </p:nvGrpSpPr>
        <p:grpSpPr>
          <a:xfrm>
            <a:off x="2154039" y="556500"/>
            <a:ext cx="7883922" cy="1109044"/>
            <a:chOff x="3279913" y="488294"/>
            <a:chExt cx="7883922" cy="1109044"/>
          </a:xfrm>
        </p:grpSpPr>
        <p:grpSp>
          <p:nvGrpSpPr>
            <p:cNvPr id="176" name="组合 175"/>
            <p:cNvGrpSpPr/>
            <p:nvPr/>
          </p:nvGrpSpPr>
          <p:grpSpPr>
            <a:xfrm>
              <a:off x="3279913" y="909457"/>
              <a:ext cx="7883922" cy="687881"/>
              <a:chOff x="3279913" y="909457"/>
              <a:chExt cx="7883922" cy="687881"/>
            </a:xfrm>
          </p:grpSpPr>
          <p:sp>
            <p:nvSpPr>
              <p:cNvPr id="334" name="矩形: 圆角 333"/>
              <p:cNvSpPr/>
              <p:nvPr/>
            </p:nvSpPr>
            <p:spPr>
              <a:xfrm>
                <a:off x="3279913" y="909457"/>
                <a:ext cx="7883922"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Light" panose="020B0502040204020203" pitchFamily="34" charset="-122"/>
                  <a:ea typeface="微软雅黑 Light" panose="020B0502040204020203" pitchFamily="34" charset="-122"/>
                  <a:cs typeface="+mn-ea"/>
                </a:endParaRPr>
              </a:p>
            </p:txBody>
          </p:sp>
          <p:sp>
            <p:nvSpPr>
              <p:cNvPr id="335" name="文本框 334"/>
              <p:cNvSpPr txBox="1"/>
              <p:nvPr/>
            </p:nvSpPr>
            <p:spPr>
              <a:xfrm>
                <a:off x="4648956" y="1032190"/>
                <a:ext cx="6340197"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客观评价与主观评价一致性的问题</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78"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3459237" y="488294"/>
              <a:ext cx="1104746" cy="1087791"/>
              <a:chOff x="3950910" y="1316832"/>
              <a:chExt cx="4290179" cy="4224337"/>
            </a:xfrm>
          </p:grpSpPr>
          <p:sp>
            <p:nvSpPr>
              <p:cNvPr id="179"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3"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5"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7"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8"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9"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0"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2"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4"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0"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1"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2"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3"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5"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6"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7"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8"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9"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0"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1"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2"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3"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4"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6"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7"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8"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9"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0"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1"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2"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3"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4"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5"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6"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7"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8"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9"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0"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1"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2"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3"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4"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5"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6"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7"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8"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9"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0"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1"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2"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3"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4"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5"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6"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7"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8"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9"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0"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5"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6"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8"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3"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4"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5"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6"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7"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8"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9"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0"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1"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2"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3"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4"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5"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6"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3"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7"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8"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9"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0"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1"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2"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3"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4"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7"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8"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9"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0"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1"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500"/>
                                        <p:tgtEl>
                                          <p:spTgt spid="16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4121" y="1333981"/>
            <a:ext cx="4047891" cy="2373118"/>
          </a:xfrm>
          <a:prstGeom prst="rect">
            <a:avLst/>
          </a:prstGeom>
        </p:spPr>
      </p:pic>
      <p:sp>
        <p:nvSpPr>
          <p:cNvPr id="4" name="矩形: 圆角 3"/>
          <p:cNvSpPr/>
          <p:nvPr/>
        </p:nvSpPr>
        <p:spPr>
          <a:xfrm>
            <a:off x="4828858" y="3447992"/>
            <a:ext cx="5896291" cy="819208"/>
          </a:xfrm>
          <a:prstGeom prst="roundRect">
            <a:avLst/>
          </a:prstGeom>
          <a:noFill/>
          <a:ln w="254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4000" b="1" dirty="0">
                <a:solidFill>
                  <a:srgbClr val="002060"/>
                </a:solidFill>
                <a:latin typeface="+mj-lt"/>
                <a:ea typeface="思源黑体 CN Heavy" panose="020B0A00000000000000" pitchFamily="34" charset="-122"/>
                <a:cs typeface="+mn-ea"/>
                <a:sym typeface="+mn-lt"/>
              </a:rPr>
              <a:t>人类听觉特点</a:t>
            </a:r>
          </a:p>
        </p:txBody>
      </p:sp>
      <p:grpSp>
        <p:nvGrpSpPr>
          <p:cNvPr id="7" name="组合 6"/>
          <p:cNvGrpSpPr/>
          <p:nvPr/>
        </p:nvGrpSpPr>
        <p:grpSpPr>
          <a:xfrm flipH="1">
            <a:off x="1645005" y="3787822"/>
            <a:ext cx="3183854" cy="139546"/>
            <a:chOff x="5803418" y="4388994"/>
            <a:chExt cx="3183854" cy="139546"/>
          </a:xfrm>
        </p:grpSpPr>
        <p:cxnSp>
          <p:nvCxnSpPr>
            <p:cNvPr id="5" name="直接连接符 4"/>
            <p:cNvCxnSpPr>
              <a:endCxn id="6" idx="2"/>
            </p:cNvCxnSpPr>
            <p:nvPr/>
          </p:nvCxnSpPr>
          <p:spPr>
            <a:xfrm>
              <a:off x="5803418" y="4458767"/>
              <a:ext cx="3044308" cy="0"/>
            </a:xfrm>
            <a:prstGeom prst="line">
              <a:avLst/>
            </a:prstGeom>
            <a:ln w="12700">
              <a:solidFill>
                <a:srgbClr val="0F73EE"/>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847726" y="4388994"/>
              <a:ext cx="139546" cy="139546"/>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03814" y="665018"/>
            <a:ext cx="7897090" cy="5601533"/>
          </a:xfrm>
          <a:prstGeom prst="rect">
            <a:avLst/>
          </a:prstGeom>
        </p:spPr>
        <p:txBody>
          <a:bodyPr wrap="square">
            <a:spAutoFit/>
          </a:bodyPr>
          <a:lstStyle/>
          <a:p>
            <a:pPr algn="ctr">
              <a:spcAft>
                <a:spcPts val="0"/>
              </a:spcAft>
            </a:pPr>
            <a:r>
              <a:rPr lang="zh-CN" altLang="zh-CN" sz="2800" kern="100" dirty="0">
                <a:latin typeface="Times New Roman" panose="02020603050405020304" pitchFamily="18" charset="0"/>
                <a:ea typeface="微软雅黑" panose="020B0503020204020204" pitchFamily="34" charset="-122"/>
                <a:cs typeface="Times New Roman" panose="02020603050405020304" pitchFamily="18" charset="0"/>
              </a:rPr>
              <a:t>《信息隐藏技术》</a:t>
            </a:r>
            <a:endParaRPr lang="zh-CN" altLang="zh-CN" sz="2800" kern="100" dirty="0">
              <a:latin typeface="Calibri" panose="020F0502020204030204" pitchFamily="34" charset="0"/>
              <a:ea typeface="宋体" panose="02010600030101010101" pitchFamily="2" charset="-122"/>
              <a:cs typeface="Times New Roman" panose="02020603050405020304" pitchFamily="18" charset="0"/>
            </a:endParaRPr>
          </a:p>
          <a:p>
            <a:pPr algn="ctr"/>
            <a:r>
              <a:rPr lang="zh-CN" altLang="zh-CN" sz="3200" kern="100" dirty="0">
                <a:latin typeface="Times New Roman" panose="02020603050405020304" pitchFamily="18" charset="0"/>
                <a:ea typeface="微软雅黑" panose="020B0503020204020204" pitchFamily="34" charset="-122"/>
                <a:cs typeface="Times New Roman" panose="02020603050405020304" pitchFamily="18" charset="0"/>
              </a:rPr>
              <a:t>实验</a:t>
            </a:r>
            <a:r>
              <a:rPr lang="en-US" altLang="zh-CN" sz="3200" kern="1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3200" kern="1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3200" kern="100" dirty="0">
                <a:latin typeface="Times New Roman" panose="02020603050405020304" pitchFamily="18" charset="0"/>
                <a:ea typeface="微软雅黑" panose="020B0503020204020204" pitchFamily="34" charset="-122"/>
                <a:cs typeface="Times New Roman" panose="02020603050405020304" pitchFamily="18" charset="0"/>
              </a:rPr>
              <a:t>语音信号的常用处理方法上机实验</a:t>
            </a:r>
            <a:endParaRPr lang="zh-CN" altLang="zh-CN" sz="3200" kern="100" dirty="0">
              <a:latin typeface="Calibri" panose="020F0502020204030204" pitchFamily="34" charset="0"/>
              <a:ea typeface="宋体" panose="02010600030101010101" pitchFamily="2" charset="-122"/>
              <a:cs typeface="Times New Roman" panose="02020603050405020304" pitchFamily="18" charset="0"/>
            </a:endParaRPr>
          </a:p>
          <a:p>
            <a:pPr algn="ctr">
              <a:spcAft>
                <a:spcPts val="0"/>
              </a:spcAft>
            </a:pP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zh-CN" altLang="en-US" sz="2800" b="1" kern="100" dirty="0" smtClean="0">
                <a:latin typeface="Times New Roman" panose="02020603050405020304" pitchFamily="18" charset="0"/>
                <a:ea typeface="微软雅黑" panose="020B0503020204020204" pitchFamily="34" charset="-122"/>
                <a:cs typeface="Times New Roman" panose="02020603050405020304" pitchFamily="18" charset="0"/>
              </a:rPr>
              <a:t>内容</a:t>
            </a:r>
            <a:r>
              <a:rPr lang="zh-CN" altLang="en-US" sz="2800" kern="1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kern="100" dirty="0">
              <a:latin typeface="Times New Roman" panose="02020603050405020304" pitchFamily="18" charset="0"/>
              <a:ea typeface="微软雅黑" panose="020B0503020204020204" pitchFamily="34" charset="-122"/>
              <a:cs typeface="Times New Roman" panose="02020603050405020304" pitchFamily="18" charset="0"/>
            </a:endParaRPr>
          </a:p>
          <a:p>
            <a:pPr algn="just">
              <a:spcAft>
                <a:spcPts val="0"/>
              </a:spcAft>
            </a:pPr>
            <a:r>
              <a:rPr lang="en-US" altLang="zh-CN" sz="2800" kern="100" dirty="0" smtClean="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800"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kern="100" dirty="0">
                <a:latin typeface="Times New Roman" panose="02020603050405020304" pitchFamily="18" charset="0"/>
                <a:ea typeface="微软雅黑" panose="020B0503020204020204" pitchFamily="34" charset="-122"/>
                <a:cs typeface="Times New Roman" panose="02020603050405020304" pitchFamily="18" charset="0"/>
              </a:rPr>
              <a:t>FFT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800" kern="1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800"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kern="100" dirty="0">
                <a:latin typeface="Times New Roman" panose="02020603050405020304" pitchFamily="18" charset="0"/>
                <a:ea typeface="微软雅黑" panose="020B0503020204020204" pitchFamily="34" charset="-122"/>
                <a:cs typeface="Times New Roman" panose="02020603050405020304" pitchFamily="18" charset="0"/>
              </a:rPr>
              <a:t>DWT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800" kern="1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sz="2800"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kern="100" dirty="0">
                <a:latin typeface="Times New Roman" panose="02020603050405020304" pitchFamily="18" charset="0"/>
                <a:ea typeface="微软雅黑" panose="020B0503020204020204" pitchFamily="34" charset="-122"/>
                <a:cs typeface="Times New Roman" panose="02020603050405020304" pitchFamily="18" charset="0"/>
              </a:rPr>
              <a:t>DCT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zh-CN" altLang="zh-CN" sz="2800" kern="100"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800" kern="100" dirty="0" err="1">
                <a:latin typeface="Times New Roman" panose="02020603050405020304" pitchFamily="18" charset="0"/>
                <a:ea typeface="微软雅黑" panose="020B0503020204020204" pitchFamily="34" charset="-122"/>
                <a:cs typeface="Times New Roman" panose="02020603050405020304" pitchFamily="18" charset="0"/>
              </a:rPr>
              <a:t>matlab</a:t>
            </a:r>
            <a:r>
              <a:rPr lang="zh-CN" altLang="zh-CN" sz="2800" kern="100" dirty="0">
                <a:latin typeface="Times New Roman" panose="02020603050405020304" pitchFamily="18" charset="0"/>
                <a:ea typeface="微软雅黑" panose="020B0503020204020204" pitchFamily="34" charset="-122"/>
                <a:cs typeface="Times New Roman" panose="02020603050405020304" pitchFamily="18" charset="0"/>
              </a:rPr>
              <a:t>中调试完成课堂上的例题，练习使用常用的语音信号处理方法。</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rPr>
              <a:t>要求</a:t>
            </a:r>
            <a:r>
              <a:rPr lang="zh-CN" altLang="zh-CN" sz="2800" kern="1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zh-CN" altLang="zh-CN" sz="2800" kern="100" dirty="0">
                <a:latin typeface="Times New Roman" panose="02020603050405020304" pitchFamily="18" charset="0"/>
                <a:ea typeface="微软雅黑" panose="020B0503020204020204" pitchFamily="34" charset="-122"/>
                <a:cs typeface="Times New Roman" panose="02020603050405020304" pitchFamily="18" charset="0"/>
              </a:rPr>
              <a:t>编程实现，提交实验报告。</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rPr>
              <a:t>提交方法</a:t>
            </a:r>
            <a:r>
              <a:rPr lang="zh-CN" altLang="zh-CN" sz="2800"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kern="100" dirty="0" err="1">
                <a:latin typeface="Times New Roman" panose="02020603050405020304" pitchFamily="18" charset="0"/>
                <a:ea typeface="微软雅黑" panose="020B0503020204020204" pitchFamily="34" charset="-122"/>
                <a:cs typeface="Times New Roman" panose="02020603050405020304" pitchFamily="18" charset="0"/>
              </a:rPr>
              <a:t>qq</a:t>
            </a:r>
            <a:r>
              <a:rPr lang="zh-CN" altLang="zh-CN" sz="2800" kern="100" dirty="0">
                <a:latin typeface="Times New Roman" panose="02020603050405020304" pitchFamily="18" charset="0"/>
                <a:ea typeface="微软雅黑" panose="020B0503020204020204" pitchFamily="34" charset="-122"/>
                <a:cs typeface="Times New Roman" panose="02020603050405020304" pitchFamily="18" charset="0"/>
              </a:rPr>
              <a:t>群作业。</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rPr>
              <a:t>时间</a:t>
            </a:r>
            <a:r>
              <a:rPr lang="zh-CN" altLang="zh-CN" sz="2800"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kern="100" dirty="0">
                <a:latin typeface="Times New Roman" panose="02020603050405020304" pitchFamily="18" charset="0"/>
                <a:ea typeface="微软雅黑" panose="020B0503020204020204" pitchFamily="34" charset="-122"/>
                <a:cs typeface="Times New Roman" panose="02020603050405020304" pitchFamily="18" charset="0"/>
              </a:rPr>
              <a:t>2020-3-24</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52123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1412859" y="2028616"/>
            <a:ext cx="9655207" cy="2800767"/>
          </a:xfrm>
          <a:prstGeom prst="rect">
            <a:avLst/>
          </a:prstGeom>
          <a:noFill/>
        </p:spPr>
        <p:txBody>
          <a:bodyPr wrap="none" rtlCol="0">
            <a:spAutoFit/>
          </a:bodyPr>
          <a:lstStyle/>
          <a:p>
            <a:r>
              <a:rPr lang="en-US" altLang="zh-CN" sz="8800" dirty="0">
                <a:solidFill>
                  <a:srgbClr val="FF0000"/>
                </a:solidFill>
              </a:rPr>
              <a:t>PS:</a:t>
            </a:r>
            <a:r>
              <a:rPr lang="zh-CN" altLang="en-US" sz="8800" dirty="0">
                <a:solidFill>
                  <a:srgbClr val="FF0000"/>
                </a:solidFill>
              </a:rPr>
              <a:t>内容可编辑范围</a:t>
            </a:r>
            <a:endParaRPr lang="en-US" altLang="zh-CN" sz="8800" dirty="0">
              <a:solidFill>
                <a:srgbClr val="FF0000"/>
              </a:solidFill>
            </a:endParaRPr>
          </a:p>
          <a:p>
            <a:r>
              <a:rPr lang="zh-CN" altLang="en-US" sz="8800" dirty="0">
                <a:solidFill>
                  <a:srgbClr val="FF0000"/>
                </a:solidFill>
              </a:rPr>
              <a:t>在异形框内</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3332480" y="816453"/>
            <a:ext cx="689821" cy="689821"/>
          </a:xfrm>
          <a:prstGeom prst="ellipse">
            <a:avLst/>
          </a:prstGeom>
          <a:solidFill>
            <a:srgbClr val="0F73EE"/>
          </a:solidFill>
          <a:ln w="127000">
            <a:solidFill>
              <a:srgbClr val="0F73E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latin typeface="微软雅黑 Light" panose="020B0502040204020203" pitchFamily="34" charset="-122"/>
              <a:ea typeface="微软雅黑 Light" panose="020B0502040204020203" pitchFamily="34" charset="-122"/>
              <a:cs typeface="+mn-ea"/>
              <a:sym typeface="+mn-lt"/>
            </a:endParaRPr>
          </a:p>
        </p:txBody>
      </p:sp>
      <p:cxnSp>
        <p:nvCxnSpPr>
          <p:cNvPr id="12" name="直接箭头连接符 11"/>
          <p:cNvCxnSpPr/>
          <p:nvPr/>
        </p:nvCxnSpPr>
        <p:spPr>
          <a:xfrm>
            <a:off x="3940060" y="1158189"/>
            <a:ext cx="619240" cy="0"/>
          </a:xfrm>
          <a:prstGeom prst="straightConnector1">
            <a:avLst/>
          </a:prstGeom>
          <a:ln w="25400">
            <a:solidFill>
              <a:srgbClr val="0F73EE"/>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 name="atom_192635"/>
          <p:cNvSpPr>
            <a:spLocks noChangeAspect="1"/>
          </p:cNvSpPr>
          <p:nvPr/>
        </p:nvSpPr>
        <p:spPr bwMode="auto">
          <a:xfrm>
            <a:off x="3489408" y="961747"/>
            <a:ext cx="375964" cy="399232"/>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矩形 17"/>
          <p:cNvSpPr/>
          <p:nvPr/>
        </p:nvSpPr>
        <p:spPr>
          <a:xfrm>
            <a:off x="4573814" y="881138"/>
            <a:ext cx="2621280" cy="583565"/>
          </a:xfrm>
          <a:prstGeom prst="rect">
            <a:avLst/>
          </a:prstGeom>
        </p:spPr>
        <p:txBody>
          <a:bodyPr wrap="none">
            <a:spAutoFit/>
          </a:bodyPr>
          <a:lstStyle/>
          <a:p>
            <a:pPr algn="l" fontAlgn="base">
              <a:spcAft>
                <a:spcPct val="0"/>
              </a:spcAft>
              <a:defRPr/>
            </a:pPr>
            <a:r>
              <a:rPr lang="zh-CN" altLang="en-US" sz="3200" dirty="0">
                <a:solidFill>
                  <a:schemeClr val="tx1">
                    <a:lumMod val="85000"/>
                    <a:lumOff val="15000"/>
                  </a:schemeClr>
                </a:solidFill>
                <a:ea typeface="+mj-ea"/>
                <a:cs typeface="+mn-ea"/>
                <a:sym typeface="+mn-lt"/>
              </a:rPr>
              <a:t>人类听觉特点</a:t>
            </a:r>
            <a:endParaRPr lang="zh-CN" altLang="en-US" sz="3200" dirty="0">
              <a:solidFill>
                <a:schemeClr val="tx1">
                  <a:lumMod val="85000"/>
                  <a:lumOff val="15000"/>
                </a:schemeClr>
              </a:solidFill>
              <a:latin typeface="+mj-ea"/>
              <a:ea typeface="+mj-ea"/>
            </a:endParaRPr>
          </a:p>
        </p:txBody>
      </p:sp>
      <p:grpSp>
        <p:nvGrpSpPr>
          <p:cNvPr id="11" name="组合 10"/>
          <p:cNvGrpSpPr/>
          <p:nvPr/>
        </p:nvGrpSpPr>
        <p:grpSpPr>
          <a:xfrm>
            <a:off x="3614151" y="2254581"/>
            <a:ext cx="4963698" cy="617070"/>
            <a:chOff x="5493750" y="892151"/>
            <a:chExt cx="4963698" cy="617070"/>
          </a:xfrm>
        </p:grpSpPr>
        <p:sp>
          <p:nvSpPr>
            <p:cNvPr id="13" name="矩形: 圆角 12"/>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4"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15" name="矩形: 圆角 14"/>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lumMod val="85000"/>
                      <a:lumOff val="15000"/>
                    </a:schemeClr>
                  </a:solidFill>
                  <a:ea typeface="+mj-ea"/>
                  <a:cs typeface="+mn-ea"/>
                  <a:sym typeface="+mn-lt"/>
                </a:rPr>
                <a:t>语音的产生及数字模型</a:t>
              </a:r>
            </a:p>
          </p:txBody>
        </p:sp>
      </p:grpSp>
      <p:grpSp>
        <p:nvGrpSpPr>
          <p:cNvPr id="16" name="组合 15"/>
          <p:cNvGrpSpPr/>
          <p:nvPr/>
        </p:nvGrpSpPr>
        <p:grpSpPr>
          <a:xfrm>
            <a:off x="3614151" y="3450068"/>
            <a:ext cx="4963698" cy="617070"/>
            <a:chOff x="5493750" y="892151"/>
            <a:chExt cx="4963698" cy="617070"/>
          </a:xfrm>
        </p:grpSpPr>
        <p:sp>
          <p:nvSpPr>
            <p:cNvPr id="17" name="矩形: 圆角 16"/>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9"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20" name="矩形: 圆角 19"/>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lumMod val="85000"/>
                      <a:lumOff val="15000"/>
                    </a:schemeClr>
                  </a:solidFill>
                  <a:ea typeface="+mj-ea"/>
                  <a:cs typeface="+mn-ea"/>
                  <a:sym typeface="+mn-lt"/>
                </a:rPr>
                <a:t>听觉系统和语音感知</a:t>
              </a:r>
              <a:endParaRPr lang="zh-CN" altLang="en-US" sz="2400" dirty="0">
                <a:solidFill>
                  <a:srgbClr val="0F73EE"/>
                </a:solidFill>
                <a:ea typeface="+mj-ea"/>
                <a:cs typeface="+mn-ea"/>
                <a:sym typeface="+mn-lt"/>
              </a:endParaRPr>
            </a:p>
          </p:txBody>
        </p:sp>
      </p:grpSp>
      <p:grpSp>
        <p:nvGrpSpPr>
          <p:cNvPr id="21" name="组合 20"/>
          <p:cNvGrpSpPr/>
          <p:nvPr/>
        </p:nvGrpSpPr>
        <p:grpSpPr>
          <a:xfrm>
            <a:off x="3614151" y="4645555"/>
            <a:ext cx="4963698" cy="617070"/>
            <a:chOff x="5493750" y="892151"/>
            <a:chExt cx="4963698" cy="617070"/>
          </a:xfrm>
        </p:grpSpPr>
        <p:sp>
          <p:nvSpPr>
            <p:cNvPr id="22" name="矩形: 圆角 21"/>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3"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24" name="矩形: 圆角 23"/>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语音的质量评价</a:t>
              </a:r>
              <a:endParaRPr lang="zh-CN" altLang="en-US" sz="2400" dirty="0">
                <a:solidFill>
                  <a:schemeClr val="tx1">
                    <a:lumMod val="85000"/>
                    <a:lumOff val="15000"/>
                  </a:schemeClr>
                </a:solidFill>
                <a:ea typeface="+mj-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90"/>
                                          </p:val>
                                        </p:tav>
                                        <p:tav tm="100000">
                                          <p:val>
                                            <p:fltVal val="0"/>
                                          </p:val>
                                        </p:tav>
                                      </p:tavLst>
                                    </p:anim>
                                    <p:animEffect transition="in" filter="fade">
                                      <p:cBhvr>
                                        <p:cTn id="10" dur="500"/>
                                        <p:tgtEl>
                                          <p:spTgt spid="1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 calcmode="lin" valueType="num">
                                      <p:cBhvr>
                                        <p:cTn id="15" dur="500" fill="hold"/>
                                        <p:tgtEl>
                                          <p:spTgt spid="9"/>
                                        </p:tgtEl>
                                        <p:attrNameLst>
                                          <p:attrName>style.rotation</p:attrName>
                                        </p:attrNameLst>
                                      </p:cBhvr>
                                      <p:tavLst>
                                        <p:tav tm="0">
                                          <p:val>
                                            <p:fltVal val="90"/>
                                          </p:val>
                                        </p:tav>
                                        <p:tav tm="100000">
                                          <p:val>
                                            <p:fltVal val="0"/>
                                          </p:val>
                                        </p:tav>
                                      </p:tavLst>
                                    </p:anim>
                                    <p:animEffect transition="in" filter="fade">
                                      <p:cBhvr>
                                        <p:cTn id="16" dur="500"/>
                                        <p:tgtEl>
                                          <p:spTgt spid="9"/>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1500"/>
                            </p:stCondLst>
                            <p:childTnLst>
                              <p:par>
                                <p:cTn id="26" presetID="17" presetClass="entr" presetSubtype="8"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ppt_x</p:attrName>
                                        </p:attrNameLst>
                                      </p:cBhvr>
                                      <p:tavLst>
                                        <p:tav tm="0">
                                          <p:val>
                                            <p:strVal val="#ppt_x-#ppt_w/2"/>
                                          </p:val>
                                        </p:tav>
                                        <p:tav tm="100000">
                                          <p:val>
                                            <p:strVal val="#ppt_x"/>
                                          </p:val>
                                        </p:tav>
                                      </p:tavLst>
                                    </p:anim>
                                    <p:anim calcmode="lin" valueType="num">
                                      <p:cBhvr>
                                        <p:cTn id="29" dur="500" fill="hold"/>
                                        <p:tgtEl>
                                          <p:spTgt spid="11"/>
                                        </p:tgtEl>
                                        <p:attrNameLst>
                                          <p:attrName>ppt_y</p:attrName>
                                        </p:attrNameLst>
                                      </p:cBhvr>
                                      <p:tavLst>
                                        <p:tav tm="0">
                                          <p:val>
                                            <p:strVal val="#ppt_y"/>
                                          </p:val>
                                        </p:tav>
                                        <p:tav tm="100000">
                                          <p:val>
                                            <p:strVal val="#ppt_y"/>
                                          </p:val>
                                        </p:tav>
                                      </p:tavLst>
                                    </p:anim>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strVal val="#ppt_h"/>
                                          </p:val>
                                        </p:tav>
                                        <p:tav tm="100000">
                                          <p:val>
                                            <p:strVal val="#ppt_h"/>
                                          </p:val>
                                        </p:tav>
                                      </p:tavLst>
                                    </p:anim>
                                  </p:childTnLst>
                                </p:cTn>
                              </p:par>
                            </p:childTnLst>
                          </p:cTn>
                        </p:par>
                        <p:par>
                          <p:cTn id="32" fill="hold">
                            <p:stCondLst>
                              <p:cond delay="2000"/>
                            </p:stCondLst>
                            <p:childTnLst>
                              <p:par>
                                <p:cTn id="33" presetID="17" presetClass="entr" presetSubtype="8"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ppt_w/2"/>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strVal val="#ppt_h"/>
                                          </p:val>
                                        </p:tav>
                                        <p:tav tm="100000">
                                          <p:val>
                                            <p:strVal val="#ppt_h"/>
                                          </p:val>
                                        </p:tav>
                                      </p:tavLst>
                                    </p:anim>
                                  </p:childTnLst>
                                </p:cTn>
                              </p:par>
                            </p:childTnLst>
                          </p:cTn>
                        </p:par>
                        <p:par>
                          <p:cTn id="39" fill="hold">
                            <p:stCondLst>
                              <p:cond delay="2500"/>
                            </p:stCondLst>
                            <p:childTnLst>
                              <p:par>
                                <p:cTn id="40" presetID="17" presetClass="entr" presetSubtype="8"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ppt_x</p:attrName>
                                        </p:attrNameLst>
                                      </p:cBhvr>
                                      <p:tavLst>
                                        <p:tav tm="0">
                                          <p:val>
                                            <p:strVal val="#ppt_x-#ppt_w/2"/>
                                          </p:val>
                                        </p:tav>
                                        <p:tav tm="100000">
                                          <p:val>
                                            <p:strVal val="#ppt_x"/>
                                          </p:val>
                                        </p:tav>
                                      </p:tavLst>
                                    </p:anim>
                                    <p:anim calcmode="lin" valueType="num">
                                      <p:cBhvr>
                                        <p:cTn id="43" dur="500" fill="hold"/>
                                        <p:tgtEl>
                                          <p:spTgt spid="21"/>
                                        </p:tgtEl>
                                        <p:attrNameLst>
                                          <p:attrName>ppt_y</p:attrName>
                                        </p:attrNameLst>
                                      </p:cBhvr>
                                      <p:tavLst>
                                        <p:tav tm="0">
                                          <p:val>
                                            <p:strVal val="#ppt_y"/>
                                          </p:val>
                                        </p:tav>
                                        <p:tav tm="100000">
                                          <p:val>
                                            <p:strVal val="#ppt_y"/>
                                          </p:val>
                                        </p:tav>
                                      </p:tavLst>
                                    </p:anim>
                                    <p:anim calcmode="lin" valueType="num">
                                      <p:cBhvr>
                                        <p:cTn id="44" dur="500" fill="hold"/>
                                        <p:tgtEl>
                                          <p:spTgt spid="21"/>
                                        </p:tgtEl>
                                        <p:attrNameLst>
                                          <p:attrName>ppt_w</p:attrName>
                                        </p:attrNameLst>
                                      </p:cBhvr>
                                      <p:tavLst>
                                        <p:tav tm="0">
                                          <p:val>
                                            <p:fltVal val="0"/>
                                          </p:val>
                                        </p:tav>
                                        <p:tav tm="100000">
                                          <p:val>
                                            <p:strVal val="#ppt_w"/>
                                          </p:val>
                                        </p:tav>
                                      </p:tavLst>
                                    </p:anim>
                                    <p:anim calcmode="lin" valueType="num">
                                      <p:cBhvr>
                                        <p:cTn id="45" dur="5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9" grpId="0" bldLvl="0" animBg="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4121" y="1333981"/>
            <a:ext cx="4047891" cy="2373118"/>
          </a:xfrm>
          <a:prstGeom prst="rect">
            <a:avLst/>
          </a:prstGeom>
        </p:spPr>
      </p:pic>
      <p:sp>
        <p:nvSpPr>
          <p:cNvPr id="4" name="矩形: 圆角 3"/>
          <p:cNvSpPr/>
          <p:nvPr/>
        </p:nvSpPr>
        <p:spPr>
          <a:xfrm>
            <a:off x="4828859" y="3308866"/>
            <a:ext cx="5403904" cy="1097459"/>
          </a:xfrm>
          <a:prstGeom prst="roundRect">
            <a:avLst/>
          </a:prstGeom>
          <a:noFill/>
          <a:ln w="254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4000" dirty="0">
                <a:solidFill>
                  <a:srgbClr val="002060"/>
                </a:solidFill>
                <a:latin typeface="思源黑体 CN Heavy" panose="020B0A00000000000000" pitchFamily="34" charset="-122"/>
                <a:ea typeface="思源黑体 CN Heavy" panose="020B0A00000000000000" pitchFamily="34" charset="-122"/>
                <a:cs typeface="+mn-ea"/>
                <a:sym typeface="+mn-lt"/>
              </a:rPr>
              <a:t>语音的质量评价</a:t>
            </a:r>
            <a:endParaRPr lang="zh-CN" altLang="en-US" sz="4000" dirty="0">
              <a:solidFill>
                <a:srgbClr val="002060"/>
              </a:solidFill>
              <a:effectLst/>
              <a:latin typeface="思源黑体 CN Heavy" panose="020B0A00000000000000" pitchFamily="34" charset="-122"/>
              <a:ea typeface="思源黑体 CN Heavy" panose="020B0A00000000000000" pitchFamily="34" charset="-122"/>
              <a:cs typeface="+mn-ea"/>
              <a:sym typeface="+mn-lt"/>
            </a:endParaRPr>
          </a:p>
        </p:txBody>
      </p:sp>
      <p:grpSp>
        <p:nvGrpSpPr>
          <p:cNvPr id="7" name="组合 6"/>
          <p:cNvGrpSpPr/>
          <p:nvPr/>
        </p:nvGrpSpPr>
        <p:grpSpPr>
          <a:xfrm flipH="1">
            <a:off x="1645005" y="3787822"/>
            <a:ext cx="3183854" cy="139546"/>
            <a:chOff x="5803418" y="4388994"/>
            <a:chExt cx="3183854" cy="139546"/>
          </a:xfrm>
        </p:grpSpPr>
        <p:cxnSp>
          <p:nvCxnSpPr>
            <p:cNvPr id="5" name="直接连接符 4"/>
            <p:cNvCxnSpPr>
              <a:endCxn id="6" idx="2"/>
            </p:cNvCxnSpPr>
            <p:nvPr/>
          </p:nvCxnSpPr>
          <p:spPr>
            <a:xfrm>
              <a:off x="5803418" y="4458767"/>
              <a:ext cx="3044308" cy="0"/>
            </a:xfrm>
            <a:prstGeom prst="line">
              <a:avLst/>
            </a:prstGeom>
            <a:ln w="12700">
              <a:solidFill>
                <a:srgbClr val="0F73EE"/>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847726" y="4388994"/>
              <a:ext cx="139546" cy="139546"/>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3792515" y="339523"/>
            <a:ext cx="4585515" cy="1109044"/>
            <a:chOff x="3279913" y="488294"/>
            <a:chExt cx="4585515" cy="1109044"/>
          </a:xfrm>
        </p:grpSpPr>
        <p:grpSp>
          <p:nvGrpSpPr>
            <p:cNvPr id="14" name="组合 13"/>
            <p:cNvGrpSpPr/>
            <p:nvPr/>
          </p:nvGrpSpPr>
          <p:grpSpPr>
            <a:xfrm>
              <a:off x="3279913" y="909457"/>
              <a:ext cx="4585515" cy="687881"/>
              <a:chOff x="3279913" y="909457"/>
              <a:chExt cx="4585515" cy="687881"/>
            </a:xfrm>
          </p:grpSpPr>
          <p:sp>
            <p:nvSpPr>
              <p:cNvPr id="10" name="矩形: 圆角 9"/>
              <p:cNvSpPr/>
              <p:nvPr/>
            </p:nvSpPr>
            <p:spPr>
              <a:xfrm>
                <a:off x="3279913" y="909457"/>
                <a:ext cx="4585515"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3057247"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语音的质量评价</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68" name="组合 167"/>
          <p:cNvGrpSpPr/>
          <p:nvPr/>
        </p:nvGrpSpPr>
        <p:grpSpPr>
          <a:xfrm>
            <a:off x="3131292" y="2103565"/>
            <a:ext cx="6493228" cy="950418"/>
            <a:chOff x="2449255" y="2284640"/>
            <a:chExt cx="6493228" cy="950418"/>
          </a:xfrm>
        </p:grpSpPr>
        <p:sp>
          <p:nvSpPr>
            <p:cNvPr id="169" name="矩形: 圆角 168"/>
            <p:cNvSpPr/>
            <p:nvPr/>
          </p:nvSpPr>
          <p:spPr>
            <a:xfrm>
              <a:off x="2449255" y="2284640"/>
              <a:ext cx="6493228" cy="950418"/>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70" name="矩形 169"/>
            <p:cNvSpPr/>
            <p:nvPr/>
          </p:nvSpPr>
          <p:spPr>
            <a:xfrm>
              <a:off x="3148908" y="2421959"/>
              <a:ext cx="5793574" cy="588944"/>
            </a:xfrm>
            <a:prstGeom prst="rect">
              <a:avLst/>
            </a:prstGeom>
          </p:spPr>
          <p:txBody>
            <a:bodyPr wrap="none">
              <a:spAutoFit/>
            </a:bodyPr>
            <a:lstStyle/>
            <a:p>
              <a:pPr fontAlgn="base">
                <a:lnSpc>
                  <a:spcPct val="150000"/>
                </a:lnSpc>
                <a:spcAft>
                  <a:spcPct val="0"/>
                </a:spcAft>
                <a:defRPr/>
              </a:pPr>
              <a:r>
                <a:rPr lang="zh-CN" altLang="en-US" sz="2400" dirty="0">
                  <a:latin typeface="+mn-ea"/>
                </a:rPr>
                <a:t>衡量语音中的字、单词和句子的清晰程度 </a:t>
              </a:r>
            </a:p>
          </p:txBody>
        </p:sp>
      </p:grpSp>
      <p:grpSp>
        <p:nvGrpSpPr>
          <p:cNvPr id="171" name="组合 170"/>
          <p:cNvGrpSpPr/>
          <p:nvPr/>
        </p:nvGrpSpPr>
        <p:grpSpPr>
          <a:xfrm>
            <a:off x="2274896" y="1914893"/>
            <a:ext cx="1341630" cy="1341632"/>
            <a:chOff x="1882938" y="2051686"/>
            <a:chExt cx="1438015" cy="1438016"/>
          </a:xfrm>
        </p:grpSpPr>
        <p:sp>
          <p:nvSpPr>
            <p:cNvPr id="172" name="椭圆 171"/>
            <p:cNvSpPr/>
            <p:nvPr/>
          </p:nvSpPr>
          <p:spPr>
            <a:xfrm>
              <a:off x="1882938" y="2051686"/>
              <a:ext cx="1438015"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173" name="矩形 172"/>
            <p:cNvSpPr/>
            <p:nvPr/>
          </p:nvSpPr>
          <p:spPr>
            <a:xfrm>
              <a:off x="2008147" y="2523278"/>
              <a:ext cx="1187596" cy="494831"/>
            </a:xfrm>
            <a:prstGeom prst="rect">
              <a:avLst/>
            </a:prstGeom>
          </p:spPr>
          <p:txBody>
            <a:bodyPr wrap="none">
              <a:spAutoFit/>
            </a:bodyPr>
            <a:lstStyle/>
            <a:p>
              <a:r>
                <a:rPr lang="zh-CN" altLang="en-US" sz="2400" dirty="0">
                  <a:solidFill>
                    <a:schemeClr val="bg1"/>
                  </a:solidFill>
                  <a:effectLst>
                    <a:outerShdw blurRad="38100" dist="38100" dir="2700000" algn="tl">
                      <a:srgbClr val="000000">
                        <a:alpha val="43137"/>
                      </a:srgbClr>
                    </a:outerShdw>
                  </a:effectLst>
                  <a:latin typeface="+mn-ea"/>
                </a:rPr>
                <a:t>清晰度</a:t>
              </a:r>
              <a:endParaRPr lang="zh-CN" altLang="en-US" sz="2400" dirty="0">
                <a:solidFill>
                  <a:schemeClr val="bg1"/>
                </a:solidFill>
                <a:effectLst>
                  <a:outerShdw blurRad="38100" dist="38100" dir="2700000" algn="tl">
                    <a:srgbClr val="000000">
                      <a:alpha val="43137"/>
                    </a:srgbClr>
                  </a:outerShdw>
                </a:effectLst>
              </a:endParaRPr>
            </a:p>
          </p:txBody>
        </p:sp>
      </p:grpSp>
      <p:grpSp>
        <p:nvGrpSpPr>
          <p:cNvPr id="174" name="组合 173"/>
          <p:cNvGrpSpPr/>
          <p:nvPr/>
        </p:nvGrpSpPr>
        <p:grpSpPr>
          <a:xfrm>
            <a:off x="3222368" y="4084120"/>
            <a:ext cx="6493228" cy="950418"/>
            <a:chOff x="2449255" y="2284640"/>
            <a:chExt cx="6493228" cy="950418"/>
          </a:xfrm>
        </p:grpSpPr>
        <p:sp>
          <p:nvSpPr>
            <p:cNvPr id="175" name="矩形: 圆角 174"/>
            <p:cNvSpPr/>
            <p:nvPr/>
          </p:nvSpPr>
          <p:spPr>
            <a:xfrm>
              <a:off x="2449255" y="2284640"/>
              <a:ext cx="6493228" cy="950418"/>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76" name="矩形 175"/>
            <p:cNvSpPr/>
            <p:nvPr/>
          </p:nvSpPr>
          <p:spPr>
            <a:xfrm>
              <a:off x="3148908" y="2421959"/>
              <a:ext cx="5178021" cy="588944"/>
            </a:xfrm>
            <a:prstGeom prst="rect">
              <a:avLst/>
            </a:prstGeom>
          </p:spPr>
          <p:txBody>
            <a:bodyPr wrap="none">
              <a:spAutoFit/>
            </a:bodyPr>
            <a:lstStyle/>
            <a:p>
              <a:pPr fontAlgn="base">
                <a:lnSpc>
                  <a:spcPct val="150000"/>
                </a:lnSpc>
                <a:spcAft>
                  <a:spcPct val="0"/>
                </a:spcAft>
                <a:defRPr/>
              </a:pPr>
              <a:r>
                <a:rPr lang="zh-CN" altLang="en-US" sz="2400" dirty="0">
                  <a:latin typeface="+mn-ea"/>
                </a:rPr>
                <a:t>衡量通过语音识别讲话人的难易程度 </a:t>
              </a:r>
            </a:p>
          </p:txBody>
        </p:sp>
      </p:grpSp>
      <p:grpSp>
        <p:nvGrpSpPr>
          <p:cNvPr id="177" name="组合 176"/>
          <p:cNvGrpSpPr/>
          <p:nvPr/>
        </p:nvGrpSpPr>
        <p:grpSpPr>
          <a:xfrm>
            <a:off x="2365972" y="3895448"/>
            <a:ext cx="1341630" cy="1341632"/>
            <a:chOff x="1882938" y="2051686"/>
            <a:chExt cx="1438015" cy="1438016"/>
          </a:xfrm>
        </p:grpSpPr>
        <p:sp>
          <p:nvSpPr>
            <p:cNvPr id="178" name="椭圆 177"/>
            <p:cNvSpPr/>
            <p:nvPr/>
          </p:nvSpPr>
          <p:spPr>
            <a:xfrm>
              <a:off x="1882938" y="2051686"/>
              <a:ext cx="1438015"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179" name="矩形 178"/>
            <p:cNvSpPr/>
            <p:nvPr/>
          </p:nvSpPr>
          <p:spPr>
            <a:xfrm>
              <a:off x="2008147" y="2523278"/>
              <a:ext cx="1187596" cy="494831"/>
            </a:xfrm>
            <a:prstGeom prst="rect">
              <a:avLst/>
            </a:prstGeom>
          </p:spPr>
          <p:txBody>
            <a:bodyPr wrap="none">
              <a:spAutoFit/>
            </a:bodyPr>
            <a:lstStyle/>
            <a:p>
              <a:r>
                <a:rPr lang="zh-CN" altLang="en-US" sz="2400" dirty="0">
                  <a:solidFill>
                    <a:schemeClr val="bg1"/>
                  </a:solidFill>
                  <a:effectLst>
                    <a:outerShdw blurRad="38100" dist="38100" dir="2700000" algn="tl">
                      <a:srgbClr val="000000">
                        <a:alpha val="43137"/>
                      </a:srgbClr>
                    </a:outerShdw>
                  </a:effectLst>
                  <a:latin typeface="+mn-ea"/>
                </a:rPr>
                <a:t>自然度</a:t>
              </a:r>
              <a:endParaRPr lang="zh-CN" altLang="en-US" sz="2400" dirty="0">
                <a:solidFill>
                  <a:schemeClr val="bg1"/>
                </a:solidFill>
                <a:effectLst>
                  <a:outerShdw blurRad="38100" dist="38100" dir="2700000" algn="tl">
                    <a:srgbClr val="000000">
                      <a:alpha val="43137"/>
                    </a:srgbClr>
                  </a:out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nodeType="afterEffect">
                                  <p:stCondLst>
                                    <p:cond delay="0"/>
                                  </p:stCondLst>
                                  <p:childTnLst>
                                    <p:set>
                                      <p:cBhvr>
                                        <p:cTn id="12" dur="1" fill="hold">
                                          <p:stCondLst>
                                            <p:cond delay="0"/>
                                          </p:stCondLst>
                                        </p:cTn>
                                        <p:tgtEl>
                                          <p:spTgt spid="171"/>
                                        </p:tgtEl>
                                        <p:attrNameLst>
                                          <p:attrName>style.visibility</p:attrName>
                                        </p:attrNameLst>
                                      </p:cBhvr>
                                      <p:to>
                                        <p:strVal val="visible"/>
                                      </p:to>
                                    </p:set>
                                    <p:animEffect transition="in" filter="wheel(1)">
                                      <p:cBhvr>
                                        <p:cTn id="13" dur="650"/>
                                        <p:tgtEl>
                                          <p:spTgt spid="171"/>
                                        </p:tgtEl>
                                      </p:cBhvr>
                                    </p:animEffect>
                                  </p:childTnLst>
                                </p:cTn>
                              </p:par>
                              <p:par>
                                <p:cTn id="14" presetID="22" presetClass="entr" presetSubtype="8" fill="hold" nodeType="withEffect">
                                  <p:stCondLst>
                                    <p:cond delay="0"/>
                                  </p:stCondLst>
                                  <p:childTnLst>
                                    <p:set>
                                      <p:cBhvr>
                                        <p:cTn id="15" dur="1" fill="hold">
                                          <p:stCondLst>
                                            <p:cond delay="0"/>
                                          </p:stCondLst>
                                        </p:cTn>
                                        <p:tgtEl>
                                          <p:spTgt spid="168"/>
                                        </p:tgtEl>
                                        <p:attrNameLst>
                                          <p:attrName>style.visibility</p:attrName>
                                        </p:attrNameLst>
                                      </p:cBhvr>
                                      <p:to>
                                        <p:strVal val="visible"/>
                                      </p:to>
                                    </p:set>
                                    <p:animEffect transition="in" filter="wipe(left)">
                                      <p:cBhvr>
                                        <p:cTn id="16" dur="500"/>
                                        <p:tgtEl>
                                          <p:spTgt spid="168"/>
                                        </p:tgtEl>
                                      </p:cBhvr>
                                    </p:animEffect>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177"/>
                                        </p:tgtEl>
                                        <p:attrNameLst>
                                          <p:attrName>style.visibility</p:attrName>
                                        </p:attrNameLst>
                                      </p:cBhvr>
                                      <p:to>
                                        <p:strVal val="visible"/>
                                      </p:to>
                                    </p:set>
                                    <p:animEffect transition="in" filter="wheel(1)">
                                      <p:cBhvr>
                                        <p:cTn id="20" dur="650"/>
                                        <p:tgtEl>
                                          <p:spTgt spid="177"/>
                                        </p:tgtEl>
                                      </p:cBhvr>
                                    </p:animEffect>
                                  </p:childTnLst>
                                </p:cTn>
                              </p:par>
                              <p:par>
                                <p:cTn id="21" presetID="22" presetClass="entr" presetSubtype="8" fill="hold" nodeType="withEffect">
                                  <p:stCondLst>
                                    <p:cond delay="0"/>
                                  </p:stCondLst>
                                  <p:childTnLst>
                                    <p:set>
                                      <p:cBhvr>
                                        <p:cTn id="22" dur="1" fill="hold">
                                          <p:stCondLst>
                                            <p:cond delay="0"/>
                                          </p:stCondLst>
                                        </p:cTn>
                                        <p:tgtEl>
                                          <p:spTgt spid="174"/>
                                        </p:tgtEl>
                                        <p:attrNameLst>
                                          <p:attrName>style.visibility</p:attrName>
                                        </p:attrNameLst>
                                      </p:cBhvr>
                                      <p:to>
                                        <p:strVal val="visible"/>
                                      </p:to>
                                    </p:set>
                                    <p:animEffect transition="in" filter="wipe(left)">
                                      <p:cBhvr>
                                        <p:cTn id="23"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pPr lvl="0"/>
            <a:r>
              <a:rPr lang="zh-CN" altLang="en-US" sz="2800" dirty="0" smtClean="0"/>
              <a:t>语音</a:t>
            </a:r>
            <a:r>
              <a:rPr lang="zh-CN" altLang="en-US" sz="2800" dirty="0"/>
              <a:t>的质量一般从两个方面来衡量：语音</a:t>
            </a:r>
            <a:r>
              <a:rPr lang="zh-CN" altLang="en-US" sz="2800" dirty="0" smtClean="0"/>
              <a:t>的（   ）。</a:t>
            </a:r>
            <a:r>
              <a:rPr lang="zh-CN" altLang="en-US" sz="2800" dirty="0"/>
              <a:t>前者是衡量语音中的字、单词和句子的清晰程度；后者是衡量通过语音识别讲话人的难易程度。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400" b="1" dirty="0" smtClean="0"/>
              <a:t>清晰度、自然度</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自然度、清晰度</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5"/>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8"/>
            </p:custDataLst>
          </p:nvPr>
        </p:nvGrpSpPr>
        <p:grpSpPr>
          <a:xfrm>
            <a:off x="0" y="0"/>
            <a:ext cx="12192000" cy="635000"/>
            <a:chOff x="0" y="0"/>
            <a:chExt cx="12192000" cy="635000"/>
          </a:xfrm>
        </p:grpSpPr>
        <p:sp>
          <p:nvSpPr>
            <p:cNvPr id="13" name="TitleBackground"/>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62108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3792515" y="339523"/>
            <a:ext cx="4585515" cy="1109044"/>
            <a:chOff x="3279913" y="488294"/>
            <a:chExt cx="4585515" cy="1109044"/>
          </a:xfrm>
        </p:grpSpPr>
        <p:grpSp>
          <p:nvGrpSpPr>
            <p:cNvPr id="14" name="组合 13"/>
            <p:cNvGrpSpPr/>
            <p:nvPr/>
          </p:nvGrpSpPr>
          <p:grpSpPr>
            <a:xfrm>
              <a:off x="3279913" y="909457"/>
              <a:ext cx="4585515" cy="687881"/>
              <a:chOff x="3279913" y="909457"/>
              <a:chExt cx="4585515" cy="687881"/>
            </a:xfrm>
          </p:grpSpPr>
          <p:sp>
            <p:nvSpPr>
              <p:cNvPr id="10" name="矩形: 圆角 9"/>
              <p:cNvSpPr/>
              <p:nvPr/>
            </p:nvSpPr>
            <p:spPr>
              <a:xfrm>
                <a:off x="3279913" y="909457"/>
                <a:ext cx="4585515"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3057247"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语音的质量评价</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84" name="组合 183"/>
          <p:cNvGrpSpPr/>
          <p:nvPr/>
        </p:nvGrpSpPr>
        <p:grpSpPr>
          <a:xfrm>
            <a:off x="1611304" y="2027329"/>
            <a:ext cx="9286891" cy="1589378"/>
            <a:chOff x="2449254" y="2284639"/>
            <a:chExt cx="8927361" cy="1589378"/>
          </a:xfrm>
        </p:grpSpPr>
        <p:sp>
          <p:nvSpPr>
            <p:cNvPr id="185" name="矩形: 圆角 184"/>
            <p:cNvSpPr/>
            <p:nvPr/>
          </p:nvSpPr>
          <p:spPr>
            <a:xfrm>
              <a:off x="2449254" y="2284639"/>
              <a:ext cx="8927361" cy="1452059"/>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86" name="矩形 185"/>
            <p:cNvSpPr/>
            <p:nvPr/>
          </p:nvSpPr>
          <p:spPr>
            <a:xfrm>
              <a:off x="2917778" y="2481776"/>
              <a:ext cx="8316147" cy="1392241"/>
            </a:xfrm>
            <a:prstGeom prst="rect">
              <a:avLst/>
            </a:prstGeom>
          </p:spPr>
          <p:txBody>
            <a:bodyPr wrap="square">
              <a:spAutoFit/>
            </a:bodyPr>
            <a:lstStyle/>
            <a:p>
              <a:pPr fontAlgn="base">
                <a:lnSpc>
                  <a:spcPct val="120000"/>
                </a:lnSpc>
                <a:spcAft>
                  <a:spcPct val="0"/>
                </a:spcAft>
                <a:defRPr/>
              </a:pPr>
              <a:r>
                <a:rPr lang="zh-CN" altLang="en-US" sz="2400" dirty="0">
                  <a:latin typeface="+mn-ea"/>
                </a:rPr>
                <a:t>语音的质量评价不仅与语音学、语言学、信号处理等学科密切相关，而且还与心理学、生理学等有着密切的关系。非常复杂。</a:t>
              </a:r>
            </a:p>
          </p:txBody>
        </p:sp>
      </p:grpSp>
      <p:grpSp>
        <p:nvGrpSpPr>
          <p:cNvPr id="187" name="组合 186"/>
          <p:cNvGrpSpPr/>
          <p:nvPr/>
        </p:nvGrpSpPr>
        <p:grpSpPr>
          <a:xfrm>
            <a:off x="4709377" y="4240576"/>
            <a:ext cx="3848265" cy="950418"/>
            <a:chOff x="2449255" y="2284640"/>
            <a:chExt cx="3848265" cy="950418"/>
          </a:xfrm>
        </p:grpSpPr>
        <p:sp>
          <p:nvSpPr>
            <p:cNvPr id="193" name="矩形: 圆角 192"/>
            <p:cNvSpPr/>
            <p:nvPr/>
          </p:nvSpPr>
          <p:spPr>
            <a:xfrm>
              <a:off x="2449255" y="2284640"/>
              <a:ext cx="3848265" cy="950418"/>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94" name="矩形 193"/>
            <p:cNvSpPr/>
            <p:nvPr/>
          </p:nvSpPr>
          <p:spPr>
            <a:xfrm>
              <a:off x="3148908" y="2421959"/>
              <a:ext cx="3023585" cy="588944"/>
            </a:xfrm>
            <a:prstGeom prst="rect">
              <a:avLst/>
            </a:prstGeom>
          </p:spPr>
          <p:txBody>
            <a:bodyPr wrap="none">
              <a:spAutoFit/>
            </a:bodyPr>
            <a:lstStyle/>
            <a:p>
              <a:pPr fontAlgn="base">
                <a:lnSpc>
                  <a:spcPct val="150000"/>
                </a:lnSpc>
                <a:spcAft>
                  <a:spcPct val="0"/>
                </a:spcAft>
                <a:defRPr/>
              </a:pPr>
              <a:r>
                <a:rPr lang="zh-CN" altLang="en-US" sz="2400" dirty="0">
                  <a:latin typeface="+mn-ea"/>
                </a:rPr>
                <a:t>主观评价和客观评价 </a:t>
              </a:r>
            </a:p>
          </p:txBody>
        </p:sp>
      </p:grpSp>
      <p:grpSp>
        <p:nvGrpSpPr>
          <p:cNvPr id="195" name="组合 194"/>
          <p:cNvGrpSpPr/>
          <p:nvPr/>
        </p:nvGrpSpPr>
        <p:grpSpPr>
          <a:xfrm>
            <a:off x="3852981" y="4051904"/>
            <a:ext cx="1341630" cy="1341632"/>
            <a:chOff x="1882938" y="2051686"/>
            <a:chExt cx="1438015" cy="1438016"/>
          </a:xfrm>
        </p:grpSpPr>
        <p:sp>
          <p:nvSpPr>
            <p:cNvPr id="196" name="椭圆 195"/>
            <p:cNvSpPr/>
            <p:nvPr/>
          </p:nvSpPr>
          <p:spPr>
            <a:xfrm>
              <a:off x="1882938" y="2051686"/>
              <a:ext cx="1438015"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197" name="矩形 196"/>
            <p:cNvSpPr/>
            <p:nvPr/>
          </p:nvSpPr>
          <p:spPr>
            <a:xfrm>
              <a:off x="2008147" y="2364863"/>
              <a:ext cx="1187596" cy="890697"/>
            </a:xfrm>
            <a:prstGeom prst="rect">
              <a:avLst/>
            </a:prstGeom>
          </p:spPr>
          <p:txBody>
            <a:bodyPr wrap="none">
              <a:spAutoFit/>
            </a:bodyPr>
            <a:lstStyle/>
            <a:p>
              <a:r>
                <a:rPr lang="zh-CN" altLang="en-US" sz="2400" dirty="0">
                  <a:solidFill>
                    <a:schemeClr val="bg1"/>
                  </a:solidFill>
                  <a:effectLst>
                    <a:outerShdw blurRad="38100" dist="38100" dir="2700000" algn="tl">
                      <a:srgbClr val="000000">
                        <a:alpha val="43137"/>
                      </a:srgbClr>
                    </a:outerShdw>
                  </a:effectLst>
                  <a:latin typeface="+mn-ea"/>
                </a:rPr>
                <a:t>语音质</a:t>
              </a:r>
              <a:endParaRPr lang="en-US" altLang="zh-CN" sz="2400" dirty="0">
                <a:solidFill>
                  <a:schemeClr val="bg1"/>
                </a:solidFill>
                <a:effectLst>
                  <a:outerShdw blurRad="38100" dist="38100" dir="2700000" algn="tl">
                    <a:srgbClr val="000000">
                      <a:alpha val="43137"/>
                    </a:srgbClr>
                  </a:outerShdw>
                </a:effectLst>
                <a:latin typeface="+mn-ea"/>
              </a:endParaRPr>
            </a:p>
            <a:p>
              <a:r>
                <a:rPr lang="zh-CN" altLang="en-US" sz="2400" dirty="0">
                  <a:solidFill>
                    <a:schemeClr val="bg1"/>
                  </a:solidFill>
                  <a:effectLst>
                    <a:outerShdw blurRad="38100" dist="38100" dir="2700000" algn="tl">
                      <a:srgbClr val="000000">
                        <a:alpha val="43137"/>
                      </a:srgbClr>
                    </a:outerShdw>
                  </a:effectLst>
                  <a:latin typeface="+mn-ea"/>
                </a:rPr>
                <a:t>量评价</a:t>
              </a:r>
              <a:endParaRPr lang="zh-CN" altLang="en-US" sz="2400" dirty="0">
                <a:solidFill>
                  <a:schemeClr val="bg1"/>
                </a:solidFill>
                <a:effectLst>
                  <a:outerShdw blurRad="38100" dist="38100" dir="2700000" algn="tl">
                    <a:srgbClr val="000000">
                      <a:alpha val="43137"/>
                    </a:srgbClr>
                  </a:out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wipe(left)">
                                      <p:cBhvr>
                                        <p:cTn id="7" dur="500"/>
                                        <p:tgtEl>
                                          <p:spTgt spid="184"/>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195"/>
                                        </p:tgtEl>
                                        <p:attrNameLst>
                                          <p:attrName>style.visibility</p:attrName>
                                        </p:attrNameLst>
                                      </p:cBhvr>
                                      <p:to>
                                        <p:strVal val="visible"/>
                                      </p:to>
                                    </p:set>
                                    <p:animEffect transition="in" filter="wheel(1)">
                                      <p:cBhvr>
                                        <p:cTn id="11" dur="650"/>
                                        <p:tgtEl>
                                          <p:spTgt spid="195"/>
                                        </p:tgtEl>
                                      </p:cBhvr>
                                    </p:animEffect>
                                  </p:childTnLst>
                                </p:cTn>
                              </p:par>
                              <p:par>
                                <p:cTn id="12" presetID="22" presetClass="entr" presetSubtype="8" fill="hold" nodeType="withEffect">
                                  <p:stCondLst>
                                    <p:cond delay="0"/>
                                  </p:stCondLst>
                                  <p:childTnLst>
                                    <p:set>
                                      <p:cBhvr>
                                        <p:cTn id="13" dur="1" fill="hold">
                                          <p:stCondLst>
                                            <p:cond delay="0"/>
                                          </p:stCondLst>
                                        </p:cTn>
                                        <p:tgtEl>
                                          <p:spTgt spid="187"/>
                                        </p:tgtEl>
                                        <p:attrNameLst>
                                          <p:attrName>style.visibility</p:attrName>
                                        </p:attrNameLst>
                                      </p:cBhvr>
                                      <p:to>
                                        <p:strVal val="visible"/>
                                      </p:to>
                                    </p:set>
                                    <p:animEffect transition="in" filter="wipe(left)">
                                      <p:cBhvr>
                                        <p:cTn id="14"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 name="组合 179"/>
          <p:cNvGrpSpPr/>
          <p:nvPr/>
        </p:nvGrpSpPr>
        <p:grpSpPr>
          <a:xfrm>
            <a:off x="1699277" y="2785320"/>
            <a:ext cx="3698825" cy="2181343"/>
            <a:chOff x="1076853" y="5080315"/>
            <a:chExt cx="5054600" cy="2654149"/>
          </a:xfrm>
        </p:grpSpPr>
        <p:cxnSp>
          <p:nvCxnSpPr>
            <p:cNvPr id="181" name="直接连接符 180"/>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82" name="矩形: 圆角 181"/>
            <p:cNvSpPr/>
            <p:nvPr/>
          </p:nvSpPr>
          <p:spPr>
            <a:xfrm>
              <a:off x="1076853" y="5228959"/>
              <a:ext cx="5054600" cy="2505505"/>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83" name="矩形 182"/>
          <p:cNvSpPr/>
          <p:nvPr/>
        </p:nvSpPr>
        <p:spPr>
          <a:xfrm>
            <a:off x="1886810" y="2906230"/>
            <a:ext cx="3338050" cy="2060436"/>
          </a:xfrm>
          <a:prstGeom prst="rect">
            <a:avLst/>
          </a:prstGeom>
        </p:spPr>
        <p:txBody>
          <a:bodyPr wrap="square">
            <a:spAutoFit/>
          </a:bodyPr>
          <a:lstStyle/>
          <a:p>
            <a:pPr fontAlgn="base">
              <a:lnSpc>
                <a:spcPct val="130000"/>
              </a:lnSpc>
              <a:spcAft>
                <a:spcPct val="0"/>
              </a:spcAft>
              <a:defRPr/>
            </a:pPr>
            <a:r>
              <a:rPr lang="zh-CN" altLang="en-US" sz="2000" dirty="0">
                <a:latin typeface="+mn-ea"/>
              </a:rPr>
              <a:t>由人来对语音的质量进行评价，因为语音最终是由人来收听，因此主观评价应该是最符合实际的，是对语音质量的真实反映 </a:t>
            </a:r>
          </a:p>
        </p:txBody>
      </p:sp>
      <p:sp>
        <p:nvSpPr>
          <p:cNvPr id="188" name="矩形 187"/>
          <p:cNvSpPr/>
          <p:nvPr/>
        </p:nvSpPr>
        <p:spPr>
          <a:xfrm>
            <a:off x="1549479" y="2323655"/>
            <a:ext cx="1447832" cy="461665"/>
          </a:xfrm>
          <a:prstGeom prst="rect">
            <a:avLst/>
          </a:prstGeom>
        </p:spPr>
        <p:txBody>
          <a:bodyPr wrap="none">
            <a:spAutoFit/>
          </a:bodyPr>
          <a:lstStyle/>
          <a:p>
            <a:r>
              <a:rPr lang="zh-CN" altLang="en-US" sz="2400" b="1" dirty="0">
                <a:solidFill>
                  <a:schemeClr val="tx1">
                    <a:lumMod val="85000"/>
                    <a:lumOff val="15000"/>
                  </a:schemeClr>
                </a:solidFill>
                <a:latin typeface="+mn-ea"/>
                <a:sym typeface="+mn-ea"/>
              </a:rPr>
              <a:t>主观评价</a:t>
            </a:r>
            <a:endParaRPr lang="zh-CN" altLang="en-US" sz="2400" b="1" dirty="0">
              <a:solidFill>
                <a:schemeClr val="tx1">
                  <a:lumMod val="85000"/>
                  <a:lumOff val="15000"/>
                </a:schemeClr>
              </a:solidFill>
            </a:endParaRPr>
          </a:p>
        </p:txBody>
      </p:sp>
      <p:grpSp>
        <p:nvGrpSpPr>
          <p:cNvPr id="199" name="组合 198"/>
          <p:cNvGrpSpPr/>
          <p:nvPr/>
        </p:nvGrpSpPr>
        <p:grpSpPr>
          <a:xfrm>
            <a:off x="6392809" y="2785322"/>
            <a:ext cx="3698825" cy="875084"/>
            <a:chOff x="1076853" y="5080315"/>
            <a:chExt cx="5054600" cy="1064758"/>
          </a:xfrm>
        </p:grpSpPr>
        <p:cxnSp>
          <p:nvCxnSpPr>
            <p:cNvPr id="200" name="直接连接符 199"/>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01" name="矩形: 圆角 200"/>
            <p:cNvSpPr/>
            <p:nvPr/>
          </p:nvSpPr>
          <p:spPr>
            <a:xfrm>
              <a:off x="1076853" y="5228959"/>
              <a:ext cx="5054600" cy="916114"/>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202" name="矩形 201"/>
          <p:cNvSpPr/>
          <p:nvPr/>
        </p:nvSpPr>
        <p:spPr>
          <a:xfrm>
            <a:off x="6392809" y="3016986"/>
            <a:ext cx="3525583" cy="459998"/>
          </a:xfrm>
          <a:prstGeom prst="rect">
            <a:avLst/>
          </a:prstGeom>
        </p:spPr>
        <p:txBody>
          <a:bodyPr wrap="square">
            <a:spAutoFit/>
          </a:bodyPr>
          <a:lstStyle/>
          <a:p>
            <a:pPr fontAlgn="base">
              <a:lnSpc>
                <a:spcPct val="130000"/>
              </a:lnSpc>
              <a:spcAft>
                <a:spcPct val="0"/>
              </a:spcAft>
              <a:defRPr/>
            </a:pPr>
            <a:r>
              <a:rPr lang="zh-CN" altLang="en-US" sz="2000" dirty="0">
                <a:latin typeface="+mn-ea"/>
              </a:rPr>
              <a:t>使用机器对语音质量进行评价 </a:t>
            </a:r>
          </a:p>
        </p:txBody>
      </p:sp>
      <p:sp>
        <p:nvSpPr>
          <p:cNvPr id="203" name="矩形 202"/>
          <p:cNvSpPr/>
          <p:nvPr/>
        </p:nvSpPr>
        <p:spPr>
          <a:xfrm>
            <a:off x="6243011" y="2323655"/>
            <a:ext cx="1447832" cy="461665"/>
          </a:xfrm>
          <a:prstGeom prst="rect">
            <a:avLst/>
          </a:prstGeom>
        </p:spPr>
        <p:txBody>
          <a:bodyPr wrap="none">
            <a:spAutoFit/>
          </a:bodyPr>
          <a:lstStyle/>
          <a:p>
            <a:r>
              <a:rPr lang="zh-CN" altLang="en-US" sz="2400" b="1" dirty="0">
                <a:solidFill>
                  <a:schemeClr val="tx1">
                    <a:lumMod val="85000"/>
                    <a:lumOff val="15000"/>
                  </a:schemeClr>
                </a:solidFill>
                <a:latin typeface="+mn-ea"/>
                <a:sym typeface="+mn-ea"/>
              </a:rPr>
              <a:t>客观评价</a:t>
            </a:r>
            <a:endParaRPr lang="zh-CN" altLang="en-US" sz="2400" b="1" dirty="0">
              <a:solidFill>
                <a:schemeClr val="tx1">
                  <a:lumMod val="85000"/>
                  <a:lumOff val="15000"/>
                </a:schemeClr>
              </a:solidFill>
            </a:endParaRPr>
          </a:p>
        </p:txBody>
      </p:sp>
      <p:grpSp>
        <p:nvGrpSpPr>
          <p:cNvPr id="169" name="组合 168"/>
          <p:cNvGrpSpPr/>
          <p:nvPr/>
        </p:nvGrpSpPr>
        <p:grpSpPr>
          <a:xfrm>
            <a:off x="3792515" y="339523"/>
            <a:ext cx="4585515" cy="1109044"/>
            <a:chOff x="3279913" y="488294"/>
            <a:chExt cx="4585515" cy="1109044"/>
          </a:xfrm>
        </p:grpSpPr>
        <p:grpSp>
          <p:nvGrpSpPr>
            <p:cNvPr id="170" name="组合 169"/>
            <p:cNvGrpSpPr/>
            <p:nvPr/>
          </p:nvGrpSpPr>
          <p:grpSpPr>
            <a:xfrm>
              <a:off x="3279913" y="909457"/>
              <a:ext cx="4585515" cy="687881"/>
              <a:chOff x="3279913" y="909457"/>
              <a:chExt cx="4585515" cy="687881"/>
            </a:xfrm>
          </p:grpSpPr>
          <p:sp>
            <p:nvSpPr>
              <p:cNvPr id="334" name="矩形: 圆角 333"/>
              <p:cNvSpPr/>
              <p:nvPr/>
            </p:nvSpPr>
            <p:spPr>
              <a:xfrm>
                <a:off x="3279913" y="909457"/>
                <a:ext cx="4585515"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335" name="文本框 334"/>
              <p:cNvSpPr txBox="1"/>
              <p:nvPr/>
            </p:nvSpPr>
            <p:spPr>
              <a:xfrm>
                <a:off x="4648956" y="1032190"/>
                <a:ext cx="3057247"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语音的质量评价</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71"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72"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5"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6"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7"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9"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9"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0"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2"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4"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5"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6"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7"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8"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9"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0"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1"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2"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3"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4"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6"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7"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8"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9"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0"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1"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2"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3"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4"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5"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6"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7"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8"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9"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0"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1"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2"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3"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4"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5"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6"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7"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8"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9"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0"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1"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2"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3"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4"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5"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6"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7"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8"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9"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0"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5"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6"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8"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3"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4"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5"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6"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7"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8"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9"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0"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1"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2"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3"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4"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5"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6"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3"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7"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8"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9"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0"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1"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2"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3"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4"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7"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8"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9"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0"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1"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p:cTn id="7" dur="500" fill="hold"/>
                                        <p:tgtEl>
                                          <p:spTgt spid="188"/>
                                        </p:tgtEl>
                                        <p:attrNameLst>
                                          <p:attrName>ppt_w</p:attrName>
                                        </p:attrNameLst>
                                      </p:cBhvr>
                                      <p:tavLst>
                                        <p:tav tm="0">
                                          <p:val>
                                            <p:fltVal val="0"/>
                                          </p:val>
                                        </p:tav>
                                        <p:tav tm="100000">
                                          <p:val>
                                            <p:strVal val="#ppt_w"/>
                                          </p:val>
                                        </p:tav>
                                      </p:tavLst>
                                    </p:anim>
                                    <p:anim calcmode="lin" valueType="num">
                                      <p:cBhvr>
                                        <p:cTn id="8" dur="500" fill="hold"/>
                                        <p:tgtEl>
                                          <p:spTgt spid="188"/>
                                        </p:tgtEl>
                                        <p:attrNameLst>
                                          <p:attrName>ppt_h</p:attrName>
                                        </p:attrNameLst>
                                      </p:cBhvr>
                                      <p:tavLst>
                                        <p:tav tm="0">
                                          <p:val>
                                            <p:fltVal val="0"/>
                                          </p:val>
                                        </p:tav>
                                        <p:tav tm="100000">
                                          <p:val>
                                            <p:strVal val="#ppt_h"/>
                                          </p:val>
                                        </p:tav>
                                      </p:tavLst>
                                    </p:anim>
                                    <p:animEffect transition="in" filter="fade">
                                      <p:cBhvr>
                                        <p:cTn id="9" dur="500"/>
                                        <p:tgtEl>
                                          <p:spTgt spid="188"/>
                                        </p:tgtEl>
                                      </p:cBhvr>
                                    </p:animEffect>
                                  </p:childTnLst>
                                </p:cTn>
                              </p:par>
                            </p:childTnLst>
                          </p:cTn>
                        </p:par>
                        <p:par>
                          <p:cTn id="10" fill="hold">
                            <p:stCondLst>
                              <p:cond delay="500"/>
                            </p:stCondLst>
                            <p:childTnLst>
                              <p:par>
                                <p:cTn id="11" presetID="17" presetClass="entr" presetSubtype="1" fill="hold" nodeType="afterEffect">
                                  <p:stCondLst>
                                    <p:cond delay="0"/>
                                  </p:stCondLst>
                                  <p:childTnLst>
                                    <p:set>
                                      <p:cBhvr>
                                        <p:cTn id="12" dur="1" fill="hold">
                                          <p:stCondLst>
                                            <p:cond delay="0"/>
                                          </p:stCondLst>
                                        </p:cTn>
                                        <p:tgtEl>
                                          <p:spTgt spid="180"/>
                                        </p:tgtEl>
                                        <p:attrNameLst>
                                          <p:attrName>style.visibility</p:attrName>
                                        </p:attrNameLst>
                                      </p:cBhvr>
                                      <p:to>
                                        <p:strVal val="visible"/>
                                      </p:to>
                                    </p:set>
                                    <p:anim calcmode="lin" valueType="num">
                                      <p:cBhvr>
                                        <p:cTn id="13" dur="500" fill="hold"/>
                                        <p:tgtEl>
                                          <p:spTgt spid="180"/>
                                        </p:tgtEl>
                                        <p:attrNameLst>
                                          <p:attrName>ppt_x</p:attrName>
                                        </p:attrNameLst>
                                      </p:cBhvr>
                                      <p:tavLst>
                                        <p:tav tm="0">
                                          <p:val>
                                            <p:strVal val="#ppt_x"/>
                                          </p:val>
                                        </p:tav>
                                        <p:tav tm="100000">
                                          <p:val>
                                            <p:strVal val="#ppt_x"/>
                                          </p:val>
                                        </p:tav>
                                      </p:tavLst>
                                    </p:anim>
                                    <p:anim calcmode="lin" valueType="num">
                                      <p:cBhvr>
                                        <p:cTn id="14" dur="500" fill="hold"/>
                                        <p:tgtEl>
                                          <p:spTgt spid="180"/>
                                        </p:tgtEl>
                                        <p:attrNameLst>
                                          <p:attrName>ppt_y</p:attrName>
                                        </p:attrNameLst>
                                      </p:cBhvr>
                                      <p:tavLst>
                                        <p:tav tm="0">
                                          <p:val>
                                            <p:strVal val="#ppt_y-#ppt_h/2"/>
                                          </p:val>
                                        </p:tav>
                                        <p:tav tm="100000">
                                          <p:val>
                                            <p:strVal val="#ppt_y"/>
                                          </p:val>
                                        </p:tav>
                                      </p:tavLst>
                                    </p:anim>
                                    <p:anim calcmode="lin" valueType="num">
                                      <p:cBhvr>
                                        <p:cTn id="15" dur="500" fill="hold"/>
                                        <p:tgtEl>
                                          <p:spTgt spid="180"/>
                                        </p:tgtEl>
                                        <p:attrNameLst>
                                          <p:attrName>ppt_w</p:attrName>
                                        </p:attrNameLst>
                                      </p:cBhvr>
                                      <p:tavLst>
                                        <p:tav tm="0">
                                          <p:val>
                                            <p:strVal val="#ppt_w"/>
                                          </p:val>
                                        </p:tav>
                                        <p:tav tm="100000">
                                          <p:val>
                                            <p:strVal val="#ppt_w"/>
                                          </p:val>
                                        </p:tav>
                                      </p:tavLst>
                                    </p:anim>
                                    <p:anim calcmode="lin" valueType="num">
                                      <p:cBhvr>
                                        <p:cTn id="16" dur="500" fill="hold"/>
                                        <p:tgtEl>
                                          <p:spTgt spid="180"/>
                                        </p:tgtEl>
                                        <p:attrNameLst>
                                          <p:attrName>ppt_h</p:attrName>
                                        </p:attrNameLst>
                                      </p:cBhvr>
                                      <p:tavLst>
                                        <p:tav tm="0">
                                          <p:val>
                                            <p:fltVal val="0"/>
                                          </p:val>
                                        </p:tav>
                                        <p:tav tm="100000">
                                          <p:val>
                                            <p:strVal val="#ppt_h"/>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83"/>
                                        </p:tgtEl>
                                        <p:attrNameLst>
                                          <p:attrName>style.visibility</p:attrName>
                                        </p:attrNameLst>
                                      </p:cBhvr>
                                      <p:to>
                                        <p:strVal val="visible"/>
                                      </p:to>
                                    </p:set>
                                    <p:animEffect transition="in" filter="wipe(down)">
                                      <p:cBhvr>
                                        <p:cTn id="19" dur="650"/>
                                        <p:tgtEl>
                                          <p:spTgt spid="183"/>
                                        </p:tgtEl>
                                      </p:cBhvr>
                                    </p:animEffect>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203"/>
                                        </p:tgtEl>
                                        <p:attrNameLst>
                                          <p:attrName>style.visibility</p:attrName>
                                        </p:attrNameLst>
                                      </p:cBhvr>
                                      <p:to>
                                        <p:strVal val="visible"/>
                                      </p:to>
                                    </p:set>
                                    <p:anim calcmode="lin" valueType="num">
                                      <p:cBhvr>
                                        <p:cTn id="23" dur="500" fill="hold"/>
                                        <p:tgtEl>
                                          <p:spTgt spid="203"/>
                                        </p:tgtEl>
                                        <p:attrNameLst>
                                          <p:attrName>ppt_w</p:attrName>
                                        </p:attrNameLst>
                                      </p:cBhvr>
                                      <p:tavLst>
                                        <p:tav tm="0">
                                          <p:val>
                                            <p:fltVal val="0"/>
                                          </p:val>
                                        </p:tav>
                                        <p:tav tm="100000">
                                          <p:val>
                                            <p:strVal val="#ppt_w"/>
                                          </p:val>
                                        </p:tav>
                                      </p:tavLst>
                                    </p:anim>
                                    <p:anim calcmode="lin" valueType="num">
                                      <p:cBhvr>
                                        <p:cTn id="24" dur="500" fill="hold"/>
                                        <p:tgtEl>
                                          <p:spTgt spid="203"/>
                                        </p:tgtEl>
                                        <p:attrNameLst>
                                          <p:attrName>ppt_h</p:attrName>
                                        </p:attrNameLst>
                                      </p:cBhvr>
                                      <p:tavLst>
                                        <p:tav tm="0">
                                          <p:val>
                                            <p:fltVal val="0"/>
                                          </p:val>
                                        </p:tav>
                                        <p:tav tm="100000">
                                          <p:val>
                                            <p:strVal val="#ppt_h"/>
                                          </p:val>
                                        </p:tav>
                                      </p:tavLst>
                                    </p:anim>
                                    <p:animEffect transition="in" filter="fade">
                                      <p:cBhvr>
                                        <p:cTn id="25" dur="500"/>
                                        <p:tgtEl>
                                          <p:spTgt spid="203"/>
                                        </p:tgtEl>
                                      </p:cBhvr>
                                    </p:animEffect>
                                  </p:childTnLst>
                                </p:cTn>
                              </p:par>
                            </p:childTnLst>
                          </p:cTn>
                        </p:par>
                        <p:par>
                          <p:cTn id="26" fill="hold">
                            <p:stCondLst>
                              <p:cond delay="1500"/>
                            </p:stCondLst>
                            <p:childTnLst>
                              <p:par>
                                <p:cTn id="27" presetID="17" presetClass="entr" presetSubtype="1" fill="hold" nodeType="afterEffect">
                                  <p:stCondLst>
                                    <p:cond delay="0"/>
                                  </p:stCondLst>
                                  <p:childTnLst>
                                    <p:set>
                                      <p:cBhvr>
                                        <p:cTn id="28" dur="1" fill="hold">
                                          <p:stCondLst>
                                            <p:cond delay="0"/>
                                          </p:stCondLst>
                                        </p:cTn>
                                        <p:tgtEl>
                                          <p:spTgt spid="199"/>
                                        </p:tgtEl>
                                        <p:attrNameLst>
                                          <p:attrName>style.visibility</p:attrName>
                                        </p:attrNameLst>
                                      </p:cBhvr>
                                      <p:to>
                                        <p:strVal val="visible"/>
                                      </p:to>
                                    </p:set>
                                    <p:anim calcmode="lin" valueType="num">
                                      <p:cBhvr>
                                        <p:cTn id="29" dur="500" fill="hold"/>
                                        <p:tgtEl>
                                          <p:spTgt spid="199"/>
                                        </p:tgtEl>
                                        <p:attrNameLst>
                                          <p:attrName>ppt_x</p:attrName>
                                        </p:attrNameLst>
                                      </p:cBhvr>
                                      <p:tavLst>
                                        <p:tav tm="0">
                                          <p:val>
                                            <p:strVal val="#ppt_x"/>
                                          </p:val>
                                        </p:tav>
                                        <p:tav tm="100000">
                                          <p:val>
                                            <p:strVal val="#ppt_x"/>
                                          </p:val>
                                        </p:tav>
                                      </p:tavLst>
                                    </p:anim>
                                    <p:anim calcmode="lin" valueType="num">
                                      <p:cBhvr>
                                        <p:cTn id="30" dur="500" fill="hold"/>
                                        <p:tgtEl>
                                          <p:spTgt spid="199"/>
                                        </p:tgtEl>
                                        <p:attrNameLst>
                                          <p:attrName>ppt_y</p:attrName>
                                        </p:attrNameLst>
                                      </p:cBhvr>
                                      <p:tavLst>
                                        <p:tav tm="0">
                                          <p:val>
                                            <p:strVal val="#ppt_y-#ppt_h/2"/>
                                          </p:val>
                                        </p:tav>
                                        <p:tav tm="100000">
                                          <p:val>
                                            <p:strVal val="#ppt_y"/>
                                          </p:val>
                                        </p:tav>
                                      </p:tavLst>
                                    </p:anim>
                                    <p:anim calcmode="lin" valueType="num">
                                      <p:cBhvr>
                                        <p:cTn id="31" dur="500" fill="hold"/>
                                        <p:tgtEl>
                                          <p:spTgt spid="199"/>
                                        </p:tgtEl>
                                        <p:attrNameLst>
                                          <p:attrName>ppt_w</p:attrName>
                                        </p:attrNameLst>
                                      </p:cBhvr>
                                      <p:tavLst>
                                        <p:tav tm="0">
                                          <p:val>
                                            <p:strVal val="#ppt_w"/>
                                          </p:val>
                                        </p:tav>
                                        <p:tav tm="100000">
                                          <p:val>
                                            <p:strVal val="#ppt_w"/>
                                          </p:val>
                                        </p:tav>
                                      </p:tavLst>
                                    </p:anim>
                                    <p:anim calcmode="lin" valueType="num">
                                      <p:cBhvr>
                                        <p:cTn id="32" dur="500" fill="hold"/>
                                        <p:tgtEl>
                                          <p:spTgt spid="199"/>
                                        </p:tgtEl>
                                        <p:attrNameLst>
                                          <p:attrName>ppt_h</p:attrName>
                                        </p:attrNameLst>
                                      </p:cBhvr>
                                      <p:tavLst>
                                        <p:tav tm="0">
                                          <p:val>
                                            <p:fltVal val="0"/>
                                          </p:val>
                                        </p:tav>
                                        <p:tav tm="100000">
                                          <p:val>
                                            <p:strVal val="#ppt_h"/>
                                          </p:val>
                                        </p:tav>
                                      </p:tavLst>
                                    </p:anim>
                                  </p:childTnLst>
                                </p:cTn>
                              </p:par>
                              <p:par>
                                <p:cTn id="33" presetID="22" presetClass="entr" presetSubtype="4" fill="hold" grpId="0" nodeType="withEffect">
                                  <p:stCondLst>
                                    <p:cond delay="0"/>
                                  </p:stCondLst>
                                  <p:childTnLst>
                                    <p:set>
                                      <p:cBhvr>
                                        <p:cTn id="34" dur="1" fill="hold">
                                          <p:stCondLst>
                                            <p:cond delay="0"/>
                                          </p:stCondLst>
                                        </p:cTn>
                                        <p:tgtEl>
                                          <p:spTgt spid="202"/>
                                        </p:tgtEl>
                                        <p:attrNameLst>
                                          <p:attrName>style.visibility</p:attrName>
                                        </p:attrNameLst>
                                      </p:cBhvr>
                                      <p:to>
                                        <p:strVal val="visible"/>
                                      </p:to>
                                    </p:set>
                                    <p:animEffect transition="in" filter="wipe(down)">
                                      <p:cBhvr>
                                        <p:cTn id="35" dur="65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8" grpId="0"/>
      <p:bldP spid="202" grpId="0"/>
      <p:bldP spid="20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3973752" y="339523"/>
            <a:ext cx="4204859" cy="1109044"/>
            <a:chOff x="3279913" y="488294"/>
            <a:chExt cx="4204859" cy="1109044"/>
          </a:xfrm>
        </p:grpSpPr>
        <p:grpSp>
          <p:nvGrpSpPr>
            <p:cNvPr id="14" name="组合 13"/>
            <p:cNvGrpSpPr/>
            <p:nvPr/>
          </p:nvGrpSpPr>
          <p:grpSpPr>
            <a:xfrm>
              <a:off x="3279913" y="909457"/>
              <a:ext cx="4204859" cy="687881"/>
              <a:chOff x="3279913" y="909457"/>
              <a:chExt cx="4204859" cy="687881"/>
            </a:xfrm>
          </p:grpSpPr>
          <p:sp>
            <p:nvSpPr>
              <p:cNvPr id="10" name="矩形: 圆角 9"/>
              <p:cNvSpPr/>
              <p:nvPr/>
            </p:nvSpPr>
            <p:spPr>
              <a:xfrm>
                <a:off x="3279913" y="909457"/>
                <a:ext cx="4204859"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2646878"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主观评价方法</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69" name="组合 168"/>
          <p:cNvGrpSpPr/>
          <p:nvPr/>
        </p:nvGrpSpPr>
        <p:grpSpPr>
          <a:xfrm>
            <a:off x="1259350" y="1711461"/>
            <a:ext cx="2816915" cy="610407"/>
            <a:chOff x="3135993" y="1280937"/>
            <a:chExt cx="2816915" cy="610407"/>
          </a:xfrm>
        </p:grpSpPr>
        <p:sp>
          <p:nvSpPr>
            <p:cNvPr id="170" name="矩形: 圆角 169"/>
            <p:cNvSpPr/>
            <p:nvPr/>
          </p:nvSpPr>
          <p:spPr>
            <a:xfrm>
              <a:off x="3839426" y="1280937"/>
              <a:ext cx="2010969"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71" name="矩形 170"/>
            <p:cNvSpPr/>
            <p:nvPr/>
          </p:nvSpPr>
          <p:spPr>
            <a:xfrm>
              <a:off x="3972879" y="1333399"/>
              <a:ext cx="1980029"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主观评价：</a:t>
              </a:r>
            </a:p>
          </p:txBody>
        </p:sp>
        <p:cxnSp>
          <p:nvCxnSpPr>
            <p:cNvPr id="173" name="直接连接符 172"/>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174" name="组合 173"/>
          <p:cNvGrpSpPr/>
          <p:nvPr/>
        </p:nvGrpSpPr>
        <p:grpSpPr>
          <a:xfrm>
            <a:off x="2404317" y="2374330"/>
            <a:ext cx="7895383" cy="791052"/>
            <a:chOff x="824071" y="1564267"/>
            <a:chExt cx="7895383" cy="791052"/>
          </a:xfrm>
        </p:grpSpPr>
        <p:sp>
          <p:nvSpPr>
            <p:cNvPr id="175" name="矩形: 圆角 174"/>
            <p:cNvSpPr/>
            <p:nvPr/>
          </p:nvSpPr>
          <p:spPr>
            <a:xfrm>
              <a:off x="824071" y="1740416"/>
              <a:ext cx="7895383"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176" name="矩形 175"/>
            <p:cNvSpPr/>
            <p:nvPr/>
          </p:nvSpPr>
          <p:spPr>
            <a:xfrm>
              <a:off x="1701522" y="1828091"/>
              <a:ext cx="6825908" cy="480131"/>
            </a:xfrm>
            <a:prstGeom prst="rect">
              <a:avLst/>
            </a:prstGeom>
          </p:spPr>
          <p:txBody>
            <a:bodyPr wrap="none">
              <a:spAutoFit/>
            </a:bodyPr>
            <a:lstStyle/>
            <a:p>
              <a:pPr>
                <a:lnSpc>
                  <a:spcPct val="90000"/>
                </a:lnSpc>
              </a:pPr>
              <a:r>
                <a:rPr lang="zh-CN" altLang="en-US" sz="2800" dirty="0">
                  <a:solidFill>
                    <a:schemeClr val="bg1"/>
                  </a:solidFill>
                  <a:latin typeface="+mj-lt"/>
                  <a:ea typeface="+mj-ea"/>
                </a:rPr>
                <a:t>平均意见分（</a:t>
              </a:r>
              <a:r>
                <a:rPr lang="en-US" altLang="zh-CN" sz="2800" dirty="0">
                  <a:solidFill>
                    <a:schemeClr val="bg1"/>
                  </a:solidFill>
                  <a:latin typeface="+mj-lt"/>
                  <a:ea typeface="+mj-ea"/>
                </a:rPr>
                <a:t>MOS</a:t>
              </a:r>
              <a:r>
                <a:rPr lang="zh-CN" altLang="en-US" sz="2800" dirty="0">
                  <a:solidFill>
                    <a:schemeClr val="bg1"/>
                  </a:solidFill>
                  <a:latin typeface="+mj-lt"/>
                  <a:ea typeface="+mj-ea"/>
                </a:rPr>
                <a:t>：</a:t>
              </a:r>
              <a:r>
                <a:rPr lang="en-US" altLang="zh-CN" sz="2800" dirty="0">
                  <a:solidFill>
                    <a:schemeClr val="bg1"/>
                  </a:solidFill>
                  <a:latin typeface="+mj-lt"/>
                  <a:ea typeface="+mj-ea"/>
                </a:rPr>
                <a:t>Mean Opinion Score</a:t>
              </a:r>
              <a:r>
                <a:rPr lang="zh-CN" altLang="en-US" sz="2800" dirty="0">
                  <a:solidFill>
                    <a:schemeClr val="bg1"/>
                  </a:solidFill>
                  <a:latin typeface="+mj-lt"/>
                  <a:ea typeface="+mj-ea"/>
                </a:rPr>
                <a:t>）</a:t>
              </a:r>
            </a:p>
          </p:txBody>
        </p:sp>
        <p:pic>
          <p:nvPicPr>
            <p:cNvPr id="177" name="图片 17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grpSp>
        <p:nvGrpSpPr>
          <p:cNvPr id="198" name="组合 197"/>
          <p:cNvGrpSpPr/>
          <p:nvPr/>
        </p:nvGrpSpPr>
        <p:grpSpPr>
          <a:xfrm>
            <a:off x="1949581" y="3405127"/>
            <a:ext cx="3102391" cy="554008"/>
            <a:chOff x="1962782" y="3317604"/>
            <a:chExt cx="3102391" cy="554008"/>
          </a:xfrm>
        </p:grpSpPr>
        <p:sp>
          <p:nvSpPr>
            <p:cNvPr id="204" name="矩形: 圆角 203"/>
            <p:cNvSpPr/>
            <p:nvPr/>
          </p:nvSpPr>
          <p:spPr>
            <a:xfrm>
              <a:off x="1962782" y="3317604"/>
              <a:ext cx="3086489"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p:cNvSpPr/>
            <p:nvPr/>
          </p:nvSpPr>
          <p:spPr>
            <a:xfrm>
              <a:off x="2096236" y="3384550"/>
              <a:ext cx="2968937" cy="461665"/>
            </a:xfrm>
            <a:prstGeom prst="rect">
              <a:avLst/>
            </a:prstGeom>
          </p:spPr>
          <p:txBody>
            <a:bodyPr wrap="square">
              <a:spAutoFit/>
            </a:bodyPr>
            <a:lstStyle/>
            <a:p>
              <a:pPr fontAlgn="base">
                <a:spcAft>
                  <a:spcPct val="0"/>
                </a:spcAft>
                <a:defRPr/>
              </a:pPr>
              <a:r>
                <a:rPr lang="zh-CN" altLang="en-US" sz="2400" dirty="0">
                  <a:latin typeface="+mn-ea"/>
                </a:rPr>
                <a:t>需要大量的试听人员</a:t>
              </a:r>
            </a:p>
          </p:txBody>
        </p:sp>
      </p:grpSp>
      <p:grpSp>
        <p:nvGrpSpPr>
          <p:cNvPr id="218" name="组合 217"/>
          <p:cNvGrpSpPr/>
          <p:nvPr/>
        </p:nvGrpSpPr>
        <p:grpSpPr>
          <a:xfrm>
            <a:off x="1949581" y="4191008"/>
            <a:ext cx="3134676" cy="554008"/>
            <a:chOff x="1962782" y="3317604"/>
            <a:chExt cx="3134676" cy="554008"/>
          </a:xfrm>
        </p:grpSpPr>
        <p:sp>
          <p:nvSpPr>
            <p:cNvPr id="219" name="矩形: 圆角 218"/>
            <p:cNvSpPr/>
            <p:nvPr/>
          </p:nvSpPr>
          <p:spPr>
            <a:xfrm>
              <a:off x="1962782" y="3317604"/>
              <a:ext cx="3134676"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p:cNvSpPr/>
            <p:nvPr/>
          </p:nvSpPr>
          <p:spPr>
            <a:xfrm>
              <a:off x="2096236" y="3384550"/>
              <a:ext cx="2968937" cy="461665"/>
            </a:xfrm>
            <a:prstGeom prst="rect">
              <a:avLst/>
            </a:prstGeom>
          </p:spPr>
          <p:txBody>
            <a:bodyPr wrap="square">
              <a:spAutoFit/>
            </a:bodyPr>
            <a:lstStyle/>
            <a:p>
              <a:pPr fontAlgn="base">
                <a:spcAft>
                  <a:spcPct val="0"/>
                </a:spcAft>
                <a:defRPr/>
              </a:pPr>
              <a:r>
                <a:rPr lang="zh-CN" altLang="en-US" sz="2400" dirty="0">
                  <a:latin typeface="+mn-ea"/>
                </a:rPr>
                <a:t>准备大量的语音样本 </a:t>
              </a:r>
            </a:p>
          </p:txBody>
        </p:sp>
      </p:grpSp>
      <p:grpSp>
        <p:nvGrpSpPr>
          <p:cNvPr id="221" name="组合 220"/>
          <p:cNvGrpSpPr/>
          <p:nvPr/>
        </p:nvGrpSpPr>
        <p:grpSpPr>
          <a:xfrm>
            <a:off x="1949581" y="4976889"/>
            <a:ext cx="8680319" cy="990583"/>
            <a:chOff x="1962782" y="3317604"/>
            <a:chExt cx="3908742" cy="990583"/>
          </a:xfrm>
        </p:grpSpPr>
        <p:sp>
          <p:nvSpPr>
            <p:cNvPr id="222" name="矩形: 圆角 221"/>
            <p:cNvSpPr/>
            <p:nvPr/>
          </p:nvSpPr>
          <p:spPr>
            <a:xfrm>
              <a:off x="1962782" y="3317604"/>
              <a:ext cx="3902797" cy="990583"/>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223" name="矩形 222"/>
            <p:cNvSpPr/>
            <p:nvPr/>
          </p:nvSpPr>
          <p:spPr>
            <a:xfrm>
              <a:off x="1968727" y="3424541"/>
              <a:ext cx="3902797" cy="830997"/>
            </a:xfrm>
            <a:prstGeom prst="rect">
              <a:avLst/>
            </a:prstGeom>
          </p:spPr>
          <p:txBody>
            <a:bodyPr wrap="square">
              <a:spAutoFit/>
            </a:bodyPr>
            <a:lstStyle/>
            <a:p>
              <a:pPr fontAlgn="base">
                <a:spcAft>
                  <a:spcPct val="0"/>
                </a:spcAft>
                <a:defRPr/>
              </a:pPr>
              <a:r>
                <a:rPr lang="zh-CN" altLang="en-US" sz="2400" dirty="0">
                  <a:latin typeface="+mj-lt"/>
                </a:rPr>
                <a:t>用</a:t>
              </a:r>
              <a:r>
                <a:rPr lang="en-US" altLang="zh-CN" sz="2400" dirty="0">
                  <a:latin typeface="+mj-lt"/>
                </a:rPr>
                <a:t>5</a:t>
              </a:r>
              <a:r>
                <a:rPr lang="zh-CN" altLang="en-US" sz="2400" dirty="0">
                  <a:latin typeface="+mj-lt"/>
                </a:rPr>
                <a:t>级评分标准来评价语音的质量（极好、较好、一般、较差、极差）。全体实验者的平均分就是所测语音质量的</a:t>
              </a:r>
              <a:r>
                <a:rPr lang="en-US" altLang="zh-CN" sz="2400" dirty="0">
                  <a:latin typeface="+mj-lt"/>
                </a:rPr>
                <a:t>MOS</a:t>
              </a:r>
              <a:r>
                <a:rPr lang="zh-CN" altLang="en-US" sz="2400" dirty="0">
                  <a:latin typeface="+mj-lt"/>
                </a:rPr>
                <a:t>分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7" presetClass="entr" presetSubtype="8" fill="hold" nodeType="afterEffect">
                                  <p:stCondLst>
                                    <p:cond delay="0"/>
                                  </p:stCondLst>
                                  <p:childTnLst>
                                    <p:set>
                                      <p:cBhvr>
                                        <p:cTn id="12" dur="1" fill="hold">
                                          <p:stCondLst>
                                            <p:cond delay="0"/>
                                          </p:stCondLst>
                                        </p:cTn>
                                        <p:tgtEl>
                                          <p:spTgt spid="169"/>
                                        </p:tgtEl>
                                        <p:attrNameLst>
                                          <p:attrName>style.visibility</p:attrName>
                                        </p:attrNameLst>
                                      </p:cBhvr>
                                      <p:to>
                                        <p:strVal val="visible"/>
                                      </p:to>
                                    </p:set>
                                    <p:anim calcmode="lin" valueType="num">
                                      <p:cBhvr>
                                        <p:cTn id="13" dur="500" fill="hold"/>
                                        <p:tgtEl>
                                          <p:spTgt spid="169"/>
                                        </p:tgtEl>
                                        <p:attrNameLst>
                                          <p:attrName>ppt_x</p:attrName>
                                        </p:attrNameLst>
                                      </p:cBhvr>
                                      <p:tavLst>
                                        <p:tav tm="0">
                                          <p:val>
                                            <p:strVal val="#ppt_x-#ppt_w/2"/>
                                          </p:val>
                                        </p:tav>
                                        <p:tav tm="100000">
                                          <p:val>
                                            <p:strVal val="#ppt_x"/>
                                          </p:val>
                                        </p:tav>
                                      </p:tavLst>
                                    </p:anim>
                                    <p:anim calcmode="lin" valueType="num">
                                      <p:cBhvr>
                                        <p:cTn id="14" dur="500" fill="hold"/>
                                        <p:tgtEl>
                                          <p:spTgt spid="169"/>
                                        </p:tgtEl>
                                        <p:attrNameLst>
                                          <p:attrName>ppt_y</p:attrName>
                                        </p:attrNameLst>
                                      </p:cBhvr>
                                      <p:tavLst>
                                        <p:tav tm="0">
                                          <p:val>
                                            <p:strVal val="#ppt_y"/>
                                          </p:val>
                                        </p:tav>
                                        <p:tav tm="100000">
                                          <p:val>
                                            <p:strVal val="#ppt_y"/>
                                          </p:val>
                                        </p:tav>
                                      </p:tavLst>
                                    </p:anim>
                                    <p:anim calcmode="lin" valueType="num">
                                      <p:cBhvr>
                                        <p:cTn id="15" dur="500" fill="hold"/>
                                        <p:tgtEl>
                                          <p:spTgt spid="169"/>
                                        </p:tgtEl>
                                        <p:attrNameLst>
                                          <p:attrName>ppt_w</p:attrName>
                                        </p:attrNameLst>
                                      </p:cBhvr>
                                      <p:tavLst>
                                        <p:tav tm="0">
                                          <p:val>
                                            <p:fltVal val="0"/>
                                          </p:val>
                                        </p:tav>
                                        <p:tav tm="100000">
                                          <p:val>
                                            <p:strVal val="#ppt_w"/>
                                          </p:val>
                                        </p:tav>
                                      </p:tavLst>
                                    </p:anim>
                                    <p:anim calcmode="lin" valueType="num">
                                      <p:cBhvr>
                                        <p:cTn id="16" dur="500" fill="hold"/>
                                        <p:tgtEl>
                                          <p:spTgt spid="169"/>
                                        </p:tgtEl>
                                        <p:attrNameLst>
                                          <p:attrName>ppt_h</p:attrName>
                                        </p:attrNameLst>
                                      </p:cBhvr>
                                      <p:tavLst>
                                        <p:tav tm="0">
                                          <p:val>
                                            <p:strVal val="#ppt_h"/>
                                          </p:val>
                                        </p:tav>
                                        <p:tav tm="100000">
                                          <p:val>
                                            <p:strVal val="#ppt_h"/>
                                          </p:val>
                                        </p:tav>
                                      </p:tavLst>
                                    </p:anim>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174"/>
                                        </p:tgtEl>
                                        <p:attrNameLst>
                                          <p:attrName>style.visibility</p:attrName>
                                        </p:attrNameLst>
                                      </p:cBhvr>
                                      <p:to>
                                        <p:strVal val="visible"/>
                                      </p:to>
                                    </p:set>
                                    <p:animEffect transition="in" filter="wipe(left)">
                                      <p:cBhvr>
                                        <p:cTn id="20" dur="500"/>
                                        <p:tgtEl>
                                          <p:spTgt spid="174"/>
                                        </p:tgtEl>
                                      </p:cBhvr>
                                    </p:animEffect>
                                  </p:childTnLst>
                                </p:cTn>
                              </p:par>
                            </p:childTnLst>
                          </p:cTn>
                        </p:par>
                        <p:par>
                          <p:cTn id="21" fill="hold">
                            <p:stCondLst>
                              <p:cond delay="2000"/>
                            </p:stCondLst>
                            <p:childTnLst>
                              <p:par>
                                <p:cTn id="22" presetID="16" presetClass="entr" presetSubtype="21" fill="hold" nodeType="afterEffect">
                                  <p:stCondLst>
                                    <p:cond delay="0"/>
                                  </p:stCondLst>
                                  <p:childTnLst>
                                    <p:set>
                                      <p:cBhvr>
                                        <p:cTn id="23" dur="1" fill="hold">
                                          <p:stCondLst>
                                            <p:cond delay="0"/>
                                          </p:stCondLst>
                                        </p:cTn>
                                        <p:tgtEl>
                                          <p:spTgt spid="198"/>
                                        </p:tgtEl>
                                        <p:attrNameLst>
                                          <p:attrName>style.visibility</p:attrName>
                                        </p:attrNameLst>
                                      </p:cBhvr>
                                      <p:to>
                                        <p:strVal val="visible"/>
                                      </p:to>
                                    </p:set>
                                    <p:animEffect transition="in" filter="barn(inVertical)">
                                      <p:cBhvr>
                                        <p:cTn id="24" dur="500"/>
                                        <p:tgtEl>
                                          <p:spTgt spid="198"/>
                                        </p:tgtEl>
                                      </p:cBhvr>
                                    </p:animEffect>
                                  </p:childTnLst>
                                </p:cTn>
                              </p:par>
                            </p:childTnLst>
                          </p:cTn>
                        </p:par>
                        <p:par>
                          <p:cTn id="25" fill="hold">
                            <p:stCondLst>
                              <p:cond delay="2500"/>
                            </p:stCondLst>
                            <p:childTnLst>
                              <p:par>
                                <p:cTn id="26" presetID="16" presetClass="entr" presetSubtype="21" fill="hold" nodeType="afterEffect">
                                  <p:stCondLst>
                                    <p:cond delay="0"/>
                                  </p:stCondLst>
                                  <p:childTnLst>
                                    <p:set>
                                      <p:cBhvr>
                                        <p:cTn id="27" dur="1" fill="hold">
                                          <p:stCondLst>
                                            <p:cond delay="0"/>
                                          </p:stCondLst>
                                        </p:cTn>
                                        <p:tgtEl>
                                          <p:spTgt spid="218"/>
                                        </p:tgtEl>
                                        <p:attrNameLst>
                                          <p:attrName>style.visibility</p:attrName>
                                        </p:attrNameLst>
                                      </p:cBhvr>
                                      <p:to>
                                        <p:strVal val="visible"/>
                                      </p:to>
                                    </p:set>
                                    <p:animEffect transition="in" filter="barn(inVertical)">
                                      <p:cBhvr>
                                        <p:cTn id="28" dur="500"/>
                                        <p:tgtEl>
                                          <p:spTgt spid="218"/>
                                        </p:tgtEl>
                                      </p:cBhvr>
                                    </p:animEffect>
                                  </p:childTnLst>
                                </p:cTn>
                              </p:par>
                            </p:childTnLst>
                          </p:cTn>
                        </p:par>
                        <p:par>
                          <p:cTn id="29" fill="hold">
                            <p:stCondLst>
                              <p:cond delay="3000"/>
                            </p:stCondLst>
                            <p:childTnLst>
                              <p:par>
                                <p:cTn id="30" presetID="16" presetClass="entr" presetSubtype="21" fill="hold" nodeType="afterEffect">
                                  <p:stCondLst>
                                    <p:cond delay="0"/>
                                  </p:stCondLst>
                                  <p:childTnLst>
                                    <p:set>
                                      <p:cBhvr>
                                        <p:cTn id="31" dur="1" fill="hold">
                                          <p:stCondLst>
                                            <p:cond delay="0"/>
                                          </p:stCondLst>
                                        </p:cTn>
                                        <p:tgtEl>
                                          <p:spTgt spid="221"/>
                                        </p:tgtEl>
                                        <p:attrNameLst>
                                          <p:attrName>style.visibility</p:attrName>
                                        </p:attrNameLst>
                                      </p:cBhvr>
                                      <p:to>
                                        <p:strVal val="visible"/>
                                      </p:to>
                                    </p:set>
                                    <p:animEffect transition="in" filter="barn(inVertical)">
                                      <p:cBhvr>
                                        <p:cTn id="32"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21.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22.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23.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24.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25.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26.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27.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28.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29.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31.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32.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xml><?xml version="1.0" encoding="utf-8"?>
<p:tagLst xmlns:a="http://schemas.openxmlformats.org/drawingml/2006/main" xmlns:r="http://schemas.openxmlformats.org/officeDocument/2006/relationships" xmlns:p="http://schemas.openxmlformats.org/presentationml/2006/main">
  <p:tag name="RAINPROBLEM" val="ProblemIte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 CN Normal">
      <a:majorFont>
        <a:latin typeface="Times New Roman"/>
        <a:ea typeface="思源黑体 CN Normal"/>
        <a:cs typeface=""/>
      </a:majorFont>
      <a:minorFont>
        <a:latin typeface="Times New Roman"/>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970</Words>
  <Application>Microsoft Office PowerPoint</Application>
  <PresentationFormat>宽屏</PresentationFormat>
  <Paragraphs>121</Paragraphs>
  <Slides>21</Slides>
  <Notes>18</Notes>
  <HiddenSlides>1</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21</vt:i4>
      </vt:variant>
    </vt:vector>
  </HeadingPairs>
  <TitlesOfParts>
    <vt:vector size="33" baseType="lpstr">
      <vt:lpstr>Microsoft Yahei</vt:lpstr>
      <vt:lpstr>等线</vt:lpstr>
      <vt:lpstr>思源黑体 CN Heavy</vt:lpstr>
      <vt:lpstr>思源黑体 CN Normal</vt:lpstr>
      <vt:lpstr>宋体</vt:lpstr>
      <vt:lpstr>微软雅黑</vt:lpstr>
      <vt:lpstr>微软雅黑 Light</vt:lpstr>
      <vt:lpstr>Arial</vt:lpstr>
      <vt:lpstr>Calibri</vt:lpstr>
      <vt:lpstr>Times New Roman</vt:lpstr>
      <vt:lpstr>Office 主题​​</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lzh</cp:lastModifiedBy>
  <cp:revision>97</cp:revision>
  <dcterms:created xsi:type="dcterms:W3CDTF">2019-09-27T01:23:00Z</dcterms:created>
  <dcterms:modified xsi:type="dcterms:W3CDTF">2020-03-10T05:51:35Z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2052-11.3.0.8632</vt:lpwstr>
  </property>
</Properties>
</file>